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3" r:id="rId2"/>
    <p:sldId id="284" r:id="rId3"/>
    <p:sldId id="270" r:id="rId4"/>
    <p:sldId id="268" r:id="rId5"/>
    <p:sldId id="280" r:id="rId6"/>
    <p:sldId id="273" r:id="rId7"/>
    <p:sldId id="274" r:id="rId8"/>
    <p:sldId id="281" r:id="rId9"/>
    <p:sldId id="279" r:id="rId10"/>
    <p:sldId id="272" r:id="rId11"/>
    <p:sldId id="286" r:id="rId12"/>
    <p:sldId id="278" r:id="rId13"/>
    <p:sldId id="287" r:id="rId14"/>
  </p:sldIdLst>
  <p:sldSz cx="12192000" cy="685800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mput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3399"/>
    <a:srgbClr val="0099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-114" y="-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commentAuthors" Target="commentAuthors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7B6721-BBB1-48FC-B64D-423522A55A9F}" type="datetimeFigureOut">
              <a:rPr lang="it-IT"/>
              <a:pPr>
                <a:defRPr/>
              </a:pPr>
              <a:t>04/10/2019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E18F18-3960-44F1-9106-8CAF4778C9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0 w 372"/>
              <a:gd name="T1" fmla="*/ 0 h 166"/>
              <a:gd name="T2" fmla="*/ 372 w 372"/>
              <a:gd name="T3" fmla="*/ 166 h 166"/>
            </a:gdLst>
            <a:ahLst/>
            <a:cxnLst>
              <a:cxn ang="0">
                <a:pos x="287" y="166"/>
              </a:cxn>
              <a:cxn ang="0">
                <a:pos x="293" y="164"/>
              </a:cxn>
              <a:cxn ang="0">
                <a:pos x="294" y="163"/>
              </a:cxn>
              <a:cxn ang="0">
                <a:pos x="370" y="87"/>
              </a:cxn>
              <a:cxn ang="0">
                <a:pos x="370" y="78"/>
              </a:cxn>
              <a:cxn ang="0">
                <a:pos x="294" y="3"/>
              </a:cxn>
              <a:cxn ang="0">
                <a:pos x="293" y="2"/>
              </a:cxn>
              <a:cxn ang="0">
                <a:pos x="287" y="0"/>
              </a:cxn>
              <a:cxn ang="0">
                <a:pos x="0" y="0"/>
              </a:cxn>
              <a:cxn ang="0">
                <a:pos x="0" y="166"/>
              </a:cxn>
              <a:cxn ang="0">
                <a:pos x="287" y="166"/>
              </a:cxn>
            </a:cxnLst>
            <a:rect l="T0" t="T1" r="T2" b="T3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7464D-5621-48F4-A1A3-9D330272A914}" type="datetimeFigureOut">
              <a:rPr lang="it-IT"/>
              <a:pPr>
                <a:defRPr/>
              </a:pPr>
              <a:t>04/10/2019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44D41-B048-4848-B7F7-635DD7055A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5E965-63B4-464D-A82F-465740C2F7FA}" type="datetimeFigureOut">
              <a:rPr lang="it-IT"/>
              <a:pPr>
                <a:defRPr/>
              </a:pPr>
              <a:t>04/10/2019</a:t>
            </a:fld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6E570-D3B9-4293-8458-23CCC226B0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6585B-AD7D-4607-8479-80D6F26C147D}" type="datetimeFigureOut">
              <a:rPr lang="it-IT"/>
              <a:pPr>
                <a:defRPr/>
              </a:pPr>
              <a:t>04/10/2019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D090E-BDEF-45EF-9E45-F1BF77840A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282E8-233D-4342-B8DC-55BD2C0A3483}" type="datetimeFigureOut">
              <a:rPr lang="it-IT"/>
              <a:pPr>
                <a:defRPr/>
              </a:pPr>
              <a:t>04/10/2019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F523-6E22-44AD-A8E4-8A92A659B8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AAC80-F74C-4CDD-92F9-E4EB4173475C}" type="datetimeFigureOut">
              <a:rPr lang="it-IT"/>
              <a:pPr>
                <a:defRPr/>
              </a:pPr>
              <a:t>04/10/2019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318A8-2D5A-4BB6-9E28-7CB9F60FDC2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7C4D9-5A50-4F89-89B3-B15A5EF37729}" type="datetimeFigureOut">
              <a:rPr lang="it-IT"/>
              <a:pPr>
                <a:defRPr/>
              </a:pPr>
              <a:t>04/10/2019</a:t>
            </a:fld>
            <a:endParaRPr lang="it-IT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7E491-74D0-420D-A338-906DE60E91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13A96-31BD-40DB-B3C1-8DC51ACB3CF5}" type="datetimeFigureOut">
              <a:rPr lang="it-IT"/>
              <a:pPr>
                <a:defRPr/>
              </a:pPr>
              <a:t>04/10/2019</a:t>
            </a:fld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453CD-9170-471C-8AB8-3F9ACE5F85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6F637-3C00-4301-B485-C0C0BEF04BCE}" type="datetimeFigureOut">
              <a:rPr lang="it-IT"/>
              <a:pPr>
                <a:defRPr/>
              </a:pPr>
              <a:t>04/10/2019</a:t>
            </a:fld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BC836-A173-4694-BF1B-5B21B8AD63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F0BD2-8695-4FFB-814F-0BC82B69C653}" type="datetimeFigureOut">
              <a:rPr lang="it-IT"/>
              <a:pPr>
                <a:defRPr/>
              </a:pPr>
              <a:t>04/10/2019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AD56B-2C32-4909-96DB-E73AC9200C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TextBox 13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16056-1332-43BE-91AA-F4C2EBDB5C3B}" type="datetimeFigureOut">
              <a:rPr lang="it-IT"/>
              <a:pPr>
                <a:defRPr/>
              </a:pPr>
              <a:t>04/10/2019</a:t>
            </a:fld>
            <a:endParaRPr lang="it-I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8E038-7337-4223-B8A7-C9C868F489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97448-7CA5-4423-B8F3-00C448E49520}" type="datetimeFigureOut">
              <a:rPr lang="it-IT"/>
              <a:pPr>
                <a:defRPr/>
              </a:pPr>
              <a:t>04/10/2019</a:t>
            </a:fld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7F199-AF8A-45E1-8F43-919DBBB9A2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TextBox 16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7A533-E4AB-4CE3-86D6-2F3EFA179EB9}" type="datetimeFigureOut">
              <a:rPr lang="it-IT"/>
              <a:pPr>
                <a:defRPr/>
              </a:pPr>
              <a:t>04/10/2019</a:t>
            </a:fld>
            <a:endParaRPr lang="it-IT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4CA20-9835-4788-A4D1-853E0AD945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8933" cy="3646504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730" y="3771618"/>
              <a:ext cx="349763" cy="1310216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105" y="5052893"/>
              <a:ext cx="357653" cy="82085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6746" y="3811082"/>
              <a:ext cx="457585" cy="1853508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3355" y="1263001"/>
              <a:ext cx="144639" cy="2508617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5889" y="5640911"/>
              <a:ext cx="111767" cy="232840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0967" y="3599290"/>
              <a:ext cx="68375" cy="42358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1493" y="2802110"/>
              <a:ext cx="1168945" cy="2250783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331" y="5664590"/>
              <a:ext cx="99932" cy="209161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1493" y="5081833"/>
              <a:ext cx="114396" cy="559078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1493" y="4977910"/>
              <a:ext cx="32872" cy="189429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105" y="5434381"/>
              <a:ext cx="174882" cy="439370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D0046E-5A03-403D-8EE6-E9F253E4FA46}" type="datetimeFigureOut">
              <a:rPr lang="it-IT"/>
              <a:pPr>
                <a:defRPr/>
              </a:pPr>
              <a:t>04/10/2019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AE9EB340-D64C-4FE1-9E92-6561926F39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5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6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7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8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7.wmf" /><Relationship Id="rId5" Type="http://schemas.openxmlformats.org/officeDocument/2006/relationships/image" Target="../media/image6.wmf" /><Relationship Id="rId4" Type="http://schemas.openxmlformats.org/officeDocument/2006/relationships/image" Target="../media/image5.wmf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9.jpeg" /><Relationship Id="rId4" Type="http://schemas.openxmlformats.org/officeDocument/2006/relationships/image" Target="../media/image8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0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1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2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4.jpeg" /><Relationship Id="rId4" Type="http://schemas.openxmlformats.org/officeDocument/2006/relationships/image" Target="../media/image13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0"/>
            <a:ext cx="9652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CasellaDiTesto 6"/>
          <p:cNvSpPr txBox="1">
            <a:spLocks noChangeArrowheads="1"/>
          </p:cNvSpPr>
          <p:nvPr/>
        </p:nvSpPr>
        <p:spPr bwMode="auto">
          <a:xfrm>
            <a:off x="1997075" y="1362075"/>
            <a:ext cx="977582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3600" b="1">
              <a:latin typeface="Century Gothic" pitchFamily="34" charset="0"/>
            </a:endParaRPr>
          </a:p>
          <a:p>
            <a:pPr algn="ctr"/>
            <a:r>
              <a:rPr lang="it-IT" sz="3600" b="1">
                <a:latin typeface="Century Gothic" pitchFamily="34" charset="0"/>
              </a:rPr>
              <a:t>Dal Consiglio al Consulto Nutrizionale </a:t>
            </a:r>
          </a:p>
          <a:p>
            <a:pPr algn="ctr"/>
            <a:endParaRPr lang="it-IT" sz="3600" b="1">
              <a:latin typeface="Century Gothic" pitchFamily="34" charset="0"/>
            </a:endParaRPr>
          </a:p>
          <a:p>
            <a:pPr algn="ctr"/>
            <a:r>
              <a:rPr lang="it-IT" sz="3600" b="1">
                <a:latin typeface="Century Gothic" pitchFamily="34" charset="0"/>
              </a:rPr>
              <a:t>del FARMACISTA al servizio del CITTADINO</a:t>
            </a:r>
          </a:p>
          <a:p>
            <a:pPr algn="ctr"/>
            <a:endParaRPr lang="it-IT" sz="2400" b="1" i="1">
              <a:latin typeface="Century Gothic" pitchFamily="34" charset="0"/>
            </a:endParaRPr>
          </a:p>
          <a:p>
            <a:pPr algn="r"/>
            <a:endParaRPr lang="it-IT" sz="2400" b="1" i="1">
              <a:latin typeface="Century Gothic" pitchFamily="34" charset="0"/>
            </a:endParaRPr>
          </a:p>
          <a:p>
            <a:pPr algn="r">
              <a:lnSpc>
                <a:spcPct val="125000"/>
              </a:lnSpc>
            </a:pPr>
            <a:r>
              <a:rPr lang="it-IT" sz="2400" b="1" i="1">
                <a:latin typeface="Century Gothic" pitchFamily="34" charset="0"/>
              </a:rPr>
              <a:t>Dott.ssa Loredana Virdis </a:t>
            </a:r>
          </a:p>
          <a:p>
            <a:pPr algn="r">
              <a:lnSpc>
                <a:spcPct val="125000"/>
              </a:lnSpc>
            </a:pPr>
            <a:r>
              <a:rPr lang="it-IT" sz="2000" i="1">
                <a:latin typeface="Century Gothic" pitchFamily="34" charset="0"/>
              </a:rPr>
              <a:t>Vice Presidente UNaFTiSP</a:t>
            </a:r>
          </a:p>
          <a:p>
            <a:pPr algn="r"/>
            <a:endParaRPr lang="it-IT" sz="2400" i="1">
              <a:latin typeface="Century Gothic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246188" y="98425"/>
            <a:ext cx="2857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UNIONE NAZIONALE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FARMACISTI TITOLARI DI SOLA PARAFARMACIA</a:t>
            </a:r>
          </a:p>
        </p:txBody>
      </p:sp>
      <p:pic>
        <p:nvPicPr>
          <p:cNvPr id="15364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5113" y="223838"/>
            <a:ext cx="279241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CasellaDiTesto 5"/>
          <p:cNvSpPr txBox="1">
            <a:spLocks noChangeArrowheads="1"/>
          </p:cNvSpPr>
          <p:nvPr/>
        </p:nvSpPr>
        <p:spPr bwMode="auto">
          <a:xfrm rot="10800000" flipV="1">
            <a:off x="6083300" y="6265863"/>
            <a:ext cx="6108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Century Gothic" pitchFamily="34" charset="0"/>
              </a:rPr>
              <a:t>FarmacistaPiù 05/10/2019           www.unaftisp.com</a:t>
            </a:r>
          </a:p>
        </p:txBody>
      </p:sp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0"/>
            <a:ext cx="9652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CasellaDiTesto 5"/>
          <p:cNvSpPr txBox="1">
            <a:spLocks noChangeArrowheads="1"/>
          </p:cNvSpPr>
          <p:nvPr/>
        </p:nvSpPr>
        <p:spPr bwMode="auto">
          <a:xfrm rot="10800000" flipV="1">
            <a:off x="7593013" y="6553200"/>
            <a:ext cx="4598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latin typeface="Century Gothic" pitchFamily="34" charset="0"/>
              </a:rPr>
              <a:t>Dott.ssa Loredana Virdis    --    www.unaftisp.com</a:t>
            </a:r>
          </a:p>
        </p:txBody>
      </p:sp>
      <p:sp>
        <p:nvSpPr>
          <p:cNvPr id="26627" name="CasellaDiTesto 6"/>
          <p:cNvSpPr txBox="1">
            <a:spLocks noChangeArrowheads="1"/>
          </p:cNvSpPr>
          <p:nvPr/>
        </p:nvSpPr>
        <p:spPr bwMode="auto">
          <a:xfrm>
            <a:off x="2900363" y="928688"/>
            <a:ext cx="65770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latin typeface="Century Gothic" pitchFamily="34" charset="0"/>
              </a:rPr>
              <a:t>Dal Consiglio al Consulto Nutrizionale </a:t>
            </a:r>
          </a:p>
          <a:p>
            <a:pPr algn="ctr"/>
            <a:r>
              <a:rPr lang="it-IT" sz="2400" b="1">
                <a:latin typeface="Century Gothic" pitchFamily="34" charset="0"/>
              </a:rPr>
              <a:t>del FARMACISTA al servizio del CITTADINO</a:t>
            </a:r>
          </a:p>
          <a:p>
            <a:pPr algn="ctr"/>
            <a:endParaRPr lang="it-IT" sz="2400" b="1" i="1">
              <a:latin typeface="Century Gothic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246188" y="98425"/>
            <a:ext cx="2857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UNIONE NAZIONALE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FARMACISTI TITOLARI DI SOLA PARAFARMACIA</a:t>
            </a:r>
          </a:p>
        </p:txBody>
      </p:sp>
      <p:pic>
        <p:nvPicPr>
          <p:cNvPr id="26629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5113" y="223838"/>
            <a:ext cx="279241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6229350" y="2300288"/>
            <a:ext cx="5643563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it-IT" b="1"/>
              <a:t>COSTO ANNUALE OBESITA’ PER LA SANITA’ PUBBLICA  </a:t>
            </a:r>
            <a:r>
              <a:rPr lang="it-IT" b="1" u="sng">
                <a:cs typeface="Arial" charset="0"/>
              </a:rPr>
              <a:t>&gt;</a:t>
            </a:r>
            <a:r>
              <a:rPr lang="it-IT" b="1" u="sng"/>
              <a:t>2,5 MILIARDI DI EURO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it-IT" b="1"/>
              <a:t>GLI ITALIANI OBESI e/o SOVRAPESO </a:t>
            </a:r>
            <a:r>
              <a:rPr lang="it-IT" b="1">
                <a:cs typeface="Arial" charset="0"/>
              </a:rPr>
              <a:t>=</a:t>
            </a:r>
            <a:r>
              <a:rPr lang="it-IT" b="1"/>
              <a:t> 27 MILIONI 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it-IT" b="1"/>
              <a:t>MEDIAMENTE IL CITTADINO VA’ DAL MEDICO 1,5 VOLTE ALL’ANNO.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it-IT" b="1"/>
              <a:t>MEDIAMENTE IL CITTADINO INCONTRA UN FARMACISTA 15 VOLTE ALL’ANNO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it-IT" b="1"/>
              <a:t>OGNI GIORNO 3.000.000 DI PERSONE INCONTRANO  UN FARMACISTA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endParaRPr lang="it-IT"/>
          </a:p>
        </p:txBody>
      </p:sp>
      <p:pic>
        <p:nvPicPr>
          <p:cNvPr id="26641" name="Picture 17" descr="PENSIERO E RIFLESSIO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0900" y="2728913"/>
            <a:ext cx="4186238" cy="298291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0"/>
            <a:ext cx="9652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CasellaDiTesto 5"/>
          <p:cNvSpPr txBox="1">
            <a:spLocks noChangeArrowheads="1"/>
          </p:cNvSpPr>
          <p:nvPr/>
        </p:nvSpPr>
        <p:spPr bwMode="auto">
          <a:xfrm rot="10800000" flipV="1">
            <a:off x="7593013" y="6553200"/>
            <a:ext cx="4598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latin typeface="Century Gothic" pitchFamily="34" charset="0"/>
              </a:rPr>
              <a:t>Dott.ssa Loredana Virdis    --    www.unaftisp.com</a:t>
            </a:r>
          </a:p>
        </p:txBody>
      </p:sp>
      <p:sp>
        <p:nvSpPr>
          <p:cNvPr id="24579" name="CasellaDiTesto 6"/>
          <p:cNvSpPr txBox="1">
            <a:spLocks noChangeArrowheads="1"/>
          </p:cNvSpPr>
          <p:nvPr/>
        </p:nvSpPr>
        <p:spPr bwMode="auto">
          <a:xfrm>
            <a:off x="2930525" y="1033463"/>
            <a:ext cx="65770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latin typeface="Century Gothic" pitchFamily="34" charset="0"/>
              </a:rPr>
              <a:t>Dal Consiglio al Consulto Nutrizionale </a:t>
            </a:r>
          </a:p>
          <a:p>
            <a:pPr algn="ctr"/>
            <a:r>
              <a:rPr lang="it-IT" sz="2400" b="1">
                <a:latin typeface="Century Gothic" pitchFamily="34" charset="0"/>
              </a:rPr>
              <a:t>del FARMACISTA al servizio del CITTADINO</a:t>
            </a:r>
          </a:p>
          <a:p>
            <a:pPr algn="ctr"/>
            <a:endParaRPr lang="it-IT" sz="2400" b="1" i="1">
              <a:latin typeface="Century Gothic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246188" y="98425"/>
            <a:ext cx="2857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UNIONE NAZIONALE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FARMACISTI TITOLARI DI SOLA PARAFARMACIA</a:t>
            </a:r>
          </a:p>
        </p:txBody>
      </p:sp>
      <p:pic>
        <p:nvPicPr>
          <p:cNvPr id="24581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5113" y="223838"/>
            <a:ext cx="279241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14"/>
          <p:cNvSpPr txBox="1">
            <a:spLocks noChangeArrowheads="1"/>
          </p:cNvSpPr>
          <p:nvPr/>
        </p:nvSpPr>
        <p:spPr bwMode="auto">
          <a:xfrm>
            <a:off x="1808163" y="4240213"/>
            <a:ext cx="9912350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it-IT" sz="2400" b="1">
                <a:solidFill>
                  <a:schemeClr val="accent1"/>
                </a:solidFill>
              </a:rPr>
              <a:t>IL FARMACISTA E’ LA VERA RISORSA PER INCIDERE CON PROFESSIONALITA’ SUL PROBLEMA ED AIUTARE AD ABBATTERE CONCRETAMEMENTE I COSTI SANITARI.</a:t>
            </a:r>
          </a:p>
        </p:txBody>
      </p:sp>
      <p:pic>
        <p:nvPicPr>
          <p:cNvPr id="24586" name="Picture 10" descr="SOLUZIO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2813" y="2255838"/>
            <a:ext cx="4864100" cy="17145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0"/>
            <a:ext cx="9652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CasellaDiTesto 6"/>
          <p:cNvSpPr txBox="1">
            <a:spLocks noChangeArrowheads="1"/>
          </p:cNvSpPr>
          <p:nvPr/>
        </p:nvSpPr>
        <p:spPr bwMode="auto">
          <a:xfrm>
            <a:off x="2916238" y="914400"/>
            <a:ext cx="65770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latin typeface="Century Gothic" pitchFamily="34" charset="0"/>
              </a:rPr>
              <a:t>Dal Consiglio al Consulto Nutrizionale </a:t>
            </a:r>
          </a:p>
          <a:p>
            <a:pPr algn="ctr"/>
            <a:r>
              <a:rPr lang="it-IT" sz="2400" b="1">
                <a:latin typeface="Century Gothic" pitchFamily="34" charset="0"/>
              </a:rPr>
              <a:t>del FARMACISTA al servizio del CITTADINO</a:t>
            </a:r>
          </a:p>
          <a:p>
            <a:pPr algn="ctr"/>
            <a:endParaRPr lang="it-IT" sz="2400" b="1" i="1">
              <a:latin typeface="Century Gothic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246188" y="98425"/>
            <a:ext cx="2857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UNIONE NAZIONALE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FARMACISTI TITOLARI DI SOLA PARAFARMACIA</a:t>
            </a:r>
          </a:p>
        </p:txBody>
      </p:sp>
      <p:pic>
        <p:nvPicPr>
          <p:cNvPr id="27652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5113" y="223838"/>
            <a:ext cx="279241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CasellaDiTesto 5"/>
          <p:cNvSpPr txBox="1">
            <a:spLocks noChangeArrowheads="1"/>
          </p:cNvSpPr>
          <p:nvPr/>
        </p:nvSpPr>
        <p:spPr bwMode="auto">
          <a:xfrm rot="10800000" flipV="1">
            <a:off x="7593013" y="6553200"/>
            <a:ext cx="5084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latin typeface="Century Gothic" pitchFamily="34" charset="0"/>
              </a:rPr>
              <a:t>Dott.ssa Loredana Virdis  Vice Presidente unaftisp</a:t>
            </a:r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1862138" y="3233738"/>
            <a:ext cx="1012031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it-IT" b="1"/>
              <a:t> </a:t>
            </a:r>
            <a:r>
              <a:rPr lang="it-IT" sz="2000" b="1">
                <a:solidFill>
                  <a:srgbClr val="00CC00"/>
                </a:solidFill>
              </a:rPr>
              <a:t>Liberare le energie del Farmacista modificando il TULS del 1934 permettendogli così di esercitare </a:t>
            </a:r>
            <a:r>
              <a:rPr lang="it-IT" sz="2000" b="1" u="sng">
                <a:solidFill>
                  <a:srgbClr val="00CC00"/>
                </a:solidFill>
              </a:rPr>
              <a:t>la propria professione anche in altri ambiti sanitari</a:t>
            </a:r>
            <a:r>
              <a:rPr lang="it-IT" sz="2000" b="1">
                <a:solidFill>
                  <a:srgbClr val="00CC00"/>
                </a:solidFill>
              </a:rPr>
              <a:t> attraverso specializzazioni, a beneficio del Cittadino.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it-IT" sz="2000" b="1"/>
              <a:t> </a:t>
            </a:r>
            <a:r>
              <a:rPr lang="it-IT" sz="2000" b="1">
                <a:solidFill>
                  <a:srgbClr val="CC3399"/>
                </a:solidFill>
              </a:rPr>
              <a:t>Creare un protocollo nazionale attraverso un disciplinare del Ministero della Salute,che faciliti la collaborazione fra Medico di base e Farmacista nel rispetto dei ruoli.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it-IT" sz="2000" b="1"/>
          </a:p>
        </p:txBody>
      </p:sp>
      <p:pic>
        <p:nvPicPr>
          <p:cNvPr id="27657" name="Picture 9" descr="PROPOS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6850" y="1728788"/>
            <a:ext cx="4087813" cy="153987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0"/>
            <a:ext cx="9652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CasellaDiTesto 6"/>
          <p:cNvSpPr txBox="1">
            <a:spLocks noChangeArrowheads="1"/>
          </p:cNvSpPr>
          <p:nvPr/>
        </p:nvSpPr>
        <p:spPr bwMode="auto">
          <a:xfrm>
            <a:off x="8056563" y="3670300"/>
            <a:ext cx="380841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3600" b="1">
              <a:latin typeface="Century Gothic" pitchFamily="34" charset="0"/>
            </a:endParaRPr>
          </a:p>
          <a:p>
            <a:pPr algn="r"/>
            <a:endParaRPr lang="it-IT" sz="2400" b="1" i="1">
              <a:latin typeface="Century Gothic" pitchFamily="34" charset="0"/>
            </a:endParaRPr>
          </a:p>
          <a:p>
            <a:pPr algn="r">
              <a:lnSpc>
                <a:spcPct val="125000"/>
              </a:lnSpc>
            </a:pPr>
            <a:r>
              <a:rPr lang="it-IT" sz="2400" b="1" i="1">
                <a:latin typeface="Century Gothic" pitchFamily="34" charset="0"/>
              </a:rPr>
              <a:t>Dott.ssa Loredana Virdis </a:t>
            </a:r>
          </a:p>
          <a:p>
            <a:pPr algn="r">
              <a:lnSpc>
                <a:spcPct val="125000"/>
              </a:lnSpc>
            </a:pPr>
            <a:r>
              <a:rPr lang="it-IT" sz="2000" i="1">
                <a:latin typeface="Century Gothic" pitchFamily="34" charset="0"/>
              </a:rPr>
              <a:t>Vice Presidente UNaFTiSP</a:t>
            </a:r>
          </a:p>
          <a:p>
            <a:pPr algn="r"/>
            <a:endParaRPr lang="it-IT" sz="2400" i="1">
              <a:latin typeface="Century Gothic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246188" y="98425"/>
            <a:ext cx="2857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UNIONE NAZIONALE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FARMACISTI TITOLARI DI SOLA PARAFARMACIA</a:t>
            </a:r>
          </a:p>
        </p:txBody>
      </p:sp>
      <p:pic>
        <p:nvPicPr>
          <p:cNvPr id="40965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5113" y="223838"/>
            <a:ext cx="279241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CasellaDiTesto 5"/>
          <p:cNvSpPr txBox="1">
            <a:spLocks noChangeArrowheads="1"/>
          </p:cNvSpPr>
          <p:nvPr/>
        </p:nvSpPr>
        <p:spPr bwMode="auto">
          <a:xfrm rot="10800000" flipV="1">
            <a:off x="6083300" y="6265863"/>
            <a:ext cx="6108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Century Gothic" pitchFamily="34" charset="0"/>
              </a:rPr>
              <a:t>FarmacistaPiù 05/10/2019           www.unaftisp.com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2506663" y="1468438"/>
            <a:ext cx="6985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L’Evoluzione è ovunque !!!!!…</a:t>
            </a:r>
          </a:p>
          <a:p>
            <a:pPr algn="ctr">
              <a:spcBef>
                <a:spcPct val="50000"/>
              </a:spcBef>
            </a:pPr>
            <a:r>
              <a:rPr lang="it-IT" sz="32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….anche nel ruolo del Farmacista.</a:t>
            </a:r>
          </a:p>
        </p:txBody>
      </p:sp>
      <p:pic>
        <p:nvPicPr>
          <p:cNvPr id="40969" name="Picture 9" descr="grazie metti lik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8063" y="3360738"/>
            <a:ext cx="4876800" cy="18129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0"/>
            <a:ext cx="9652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CasellaDiTesto 5"/>
          <p:cNvSpPr txBox="1">
            <a:spLocks noChangeArrowheads="1"/>
          </p:cNvSpPr>
          <p:nvPr/>
        </p:nvSpPr>
        <p:spPr bwMode="auto">
          <a:xfrm rot="10800000" flipV="1">
            <a:off x="7710488" y="6553200"/>
            <a:ext cx="5084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latin typeface="Century Gothic" pitchFamily="34" charset="0"/>
              </a:rPr>
              <a:t>Dott.ssa Loredana Virdis  Vice Presidente unaftisp</a:t>
            </a:r>
          </a:p>
        </p:txBody>
      </p:sp>
      <p:sp>
        <p:nvSpPr>
          <p:cNvPr id="17411" name="CasellaDiTesto 6"/>
          <p:cNvSpPr txBox="1">
            <a:spLocks noChangeArrowheads="1"/>
          </p:cNvSpPr>
          <p:nvPr/>
        </p:nvSpPr>
        <p:spPr bwMode="auto">
          <a:xfrm>
            <a:off x="2930525" y="942975"/>
            <a:ext cx="65770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latin typeface="Century Gothic" pitchFamily="34" charset="0"/>
              </a:rPr>
              <a:t>Dal Consiglio al Consulto Nutrizionale </a:t>
            </a:r>
          </a:p>
          <a:p>
            <a:pPr algn="ctr"/>
            <a:r>
              <a:rPr lang="it-IT" sz="2400" b="1">
                <a:latin typeface="Century Gothic" pitchFamily="34" charset="0"/>
              </a:rPr>
              <a:t>del FARMACISTA al servizio del CITTADINO</a:t>
            </a:r>
          </a:p>
          <a:p>
            <a:pPr algn="ctr"/>
            <a:endParaRPr lang="it-IT" sz="2400" b="1" i="1">
              <a:latin typeface="Century Gothic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246188" y="98425"/>
            <a:ext cx="2857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UNIONE NAZIONALE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FARMACISTI TITOLARI DI SOLA PARAFARMACIA</a:t>
            </a:r>
          </a:p>
        </p:txBody>
      </p:sp>
      <p:pic>
        <p:nvPicPr>
          <p:cNvPr id="17413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5113" y="223838"/>
            <a:ext cx="279241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AutoShape 7" descr="Immagine correlata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415" name="AutoShape 8" descr="Immagine correlata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416" name="AutoShape 9" descr="Immagine correlata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7417" name="Picture 10" descr="mano del farmacista preparato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2488" y="2625725"/>
            <a:ext cx="2757487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1" descr="distributore automatico in cass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27263" y="4502150"/>
            <a:ext cx="27622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WordArt 13"/>
          <p:cNvSpPr>
            <a:spLocks noChangeArrowheads="1" noChangeShapeType="1" noTextEdit="1"/>
          </p:cNvSpPr>
          <p:nvPr/>
        </p:nvSpPr>
        <p:spPr bwMode="auto">
          <a:xfrm>
            <a:off x="2122488" y="2171700"/>
            <a:ext cx="27051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Farmacista anni 30</a:t>
            </a:r>
          </a:p>
          <a:p>
            <a:pPr algn="ctr"/>
            <a:endParaRPr lang="it-IT" sz="20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7422" name="Text Box 17"/>
          <p:cNvSpPr txBox="1">
            <a:spLocks noChangeArrowheads="1"/>
          </p:cNvSpPr>
          <p:nvPr/>
        </p:nvSpPr>
        <p:spPr bwMode="auto">
          <a:xfrm>
            <a:off x="6880225" y="3806825"/>
            <a:ext cx="3387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17423" name="Rectangle 18"/>
          <p:cNvSpPr>
            <a:spLocks noChangeArrowheads="1"/>
          </p:cNvSpPr>
          <p:nvPr/>
        </p:nvSpPr>
        <p:spPr bwMode="auto">
          <a:xfrm>
            <a:off x="5340350" y="2038350"/>
            <a:ext cx="6634163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it-IT" sz="2000" b="1"/>
              <a:t> </a:t>
            </a:r>
            <a:r>
              <a:rPr lang="it-IT" b="1"/>
              <a:t>La professione del Farmacista si basa sull’ormai Obsoleto TULS del 1934</a:t>
            </a:r>
          </a:p>
          <a:p>
            <a:endParaRPr lang="it-IT" b="1"/>
          </a:p>
          <a:p>
            <a:pPr>
              <a:buFontTx/>
              <a:buChar char="•"/>
            </a:pPr>
            <a:r>
              <a:rPr lang="it-IT" b="1"/>
              <a:t> Negli ultimi anni il farmacista è stato sempre di più relegato al luogo e non alle mansioni.</a:t>
            </a:r>
          </a:p>
          <a:p>
            <a:pPr>
              <a:buFontTx/>
              <a:buChar char="•"/>
            </a:pPr>
            <a:endParaRPr lang="it-IT" b="1"/>
          </a:p>
          <a:p>
            <a:pPr>
              <a:buFontTx/>
              <a:buChar char="•"/>
            </a:pPr>
            <a:r>
              <a:rPr lang="it-IT" b="1"/>
              <a:t> Il DDL Lorenzin sulle professioni 11 gennaio 2018 diventa legge, </a:t>
            </a:r>
            <a:r>
              <a:rPr lang="it-IT" b="1" u="sng"/>
              <a:t>ha definitivamente tolto la possibilità al Farmacista di esercitare anche quelle poche altre professioni legate alla prevenzione della persona.</a:t>
            </a:r>
          </a:p>
          <a:p>
            <a:pPr>
              <a:buFontTx/>
              <a:buChar char="•"/>
            </a:pPr>
            <a:endParaRPr lang="it-IT" b="1" u="sng"/>
          </a:p>
          <a:p>
            <a:pPr>
              <a:buFontTx/>
              <a:buChar char="•"/>
            </a:pPr>
            <a:r>
              <a:rPr lang="it-IT" b="1"/>
              <a:t> Nutrizione, fitoterapia, farmacia ospedaliera, sono solo alcune delle nuove competenze che il Farmacista deve poter  esercitare liberamente e deve poterlo fare indipendentemente dal lavoro in farmacia.</a:t>
            </a:r>
          </a:p>
          <a:p>
            <a:endParaRPr lang="it-IT" b="1"/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2263775" y="5891213"/>
            <a:ext cx="2697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FARMACISTA OGGI</a:t>
            </a:r>
          </a:p>
        </p:txBody>
      </p:sp>
    </p:spTree>
  </p:cSld>
  <p:clrMapOvr>
    <a:masterClrMapping/>
  </p:clrMapOvr>
  <p:transition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0"/>
            <a:ext cx="9652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CasellaDiTesto 6"/>
          <p:cNvSpPr txBox="1">
            <a:spLocks noChangeArrowheads="1"/>
          </p:cNvSpPr>
          <p:nvPr/>
        </p:nvSpPr>
        <p:spPr bwMode="auto">
          <a:xfrm>
            <a:off x="2911475" y="935038"/>
            <a:ext cx="65770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latin typeface="Century Gothic" pitchFamily="34" charset="0"/>
              </a:rPr>
              <a:t>Dal Consiglio al Consulto Nutrizionale </a:t>
            </a:r>
          </a:p>
          <a:p>
            <a:pPr algn="ctr"/>
            <a:r>
              <a:rPr lang="it-IT" sz="2400" b="1">
                <a:latin typeface="Century Gothic" pitchFamily="34" charset="0"/>
              </a:rPr>
              <a:t>del FARMACISTA al servizio del CITTADINO</a:t>
            </a:r>
          </a:p>
          <a:p>
            <a:pPr algn="ctr"/>
            <a:endParaRPr lang="it-IT" sz="2400" b="1" i="1">
              <a:latin typeface="Century Gothic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246188" y="98425"/>
            <a:ext cx="2857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UNIONE NAZIONALE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FARMACISTI TITOLARI DI SOLA PARAFARMACIA</a:t>
            </a:r>
          </a:p>
        </p:txBody>
      </p:sp>
      <p:pic>
        <p:nvPicPr>
          <p:cNvPr id="18436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5113" y="223838"/>
            <a:ext cx="279241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89" name="Group 57"/>
          <p:cNvGraphicFramePr>
            <a:graphicFrameLocks noGrp="1"/>
          </p:cNvGraphicFramePr>
          <p:nvPr/>
        </p:nvGraphicFramePr>
        <p:xfrm>
          <a:off x="1809750" y="2574925"/>
          <a:ext cx="1563688" cy="2400300"/>
        </p:xfrm>
        <a:graphic>
          <a:graphicData uri="http://schemas.openxmlformats.org/drawingml/2006/table">
            <a:tbl>
              <a:tblPr/>
              <a:tblGrid>
                <a:gridCol w="117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Anni  ' 70</a:t>
                      </a:r>
                      <a:endParaRPr kumimoji="0" lang="it-IT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Anni  ' 90</a:t>
                      </a:r>
                      <a:endParaRPr kumimoji="0" lang="it-IT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Oggi</a:t>
                      </a:r>
                      <a:endParaRPr kumimoji="0" lang="it-IT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 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9408" name="Group 256"/>
          <p:cNvGraphicFramePr>
            <a:graphicFrameLocks noGrp="1"/>
          </p:cNvGraphicFramePr>
          <p:nvPr/>
        </p:nvGraphicFramePr>
        <p:xfrm>
          <a:off x="3457575" y="2443163"/>
          <a:ext cx="636588" cy="2606675"/>
        </p:xfrm>
        <a:graphic>
          <a:graphicData uri="http://schemas.openxmlformats.org/drawingml/2006/table">
            <a:tbl>
              <a:tblPr/>
              <a:tblGrid>
                <a:gridCol w="636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►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►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►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9426" name="Group 274"/>
          <p:cNvGraphicFramePr>
            <a:graphicFrameLocks noGrp="1"/>
          </p:cNvGraphicFramePr>
          <p:nvPr/>
        </p:nvGraphicFramePr>
        <p:xfrm>
          <a:off x="7388225" y="2536825"/>
          <a:ext cx="636588" cy="2606675"/>
        </p:xfrm>
        <a:graphic>
          <a:graphicData uri="http://schemas.openxmlformats.org/drawingml/2006/table">
            <a:tbl>
              <a:tblPr/>
              <a:tblGrid>
                <a:gridCol w="636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►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►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►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8470" name="Picture 3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4788" y="2284413"/>
            <a:ext cx="36750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1" name="Picture 36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86225" y="3189288"/>
            <a:ext cx="34925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2" name="Picture 37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75" y="4310063"/>
            <a:ext cx="38004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73" name="Rectangle 468"/>
          <p:cNvSpPr>
            <a:spLocks noChangeArrowheads="1"/>
          </p:cNvSpPr>
          <p:nvPr/>
        </p:nvSpPr>
        <p:spPr bwMode="auto">
          <a:xfrm>
            <a:off x="1312863" y="5605463"/>
            <a:ext cx="10509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/>
              <a:t>"La salute è uno stato di completo benessere fisico, mentale e sociale, e non semplice assenza di malattia o di infermità" .(OMS, 1948)</a:t>
            </a:r>
          </a:p>
        </p:txBody>
      </p:sp>
      <p:sp>
        <p:nvSpPr>
          <p:cNvPr id="18474" name="CasellaDiTesto 5"/>
          <p:cNvSpPr txBox="1">
            <a:spLocks noChangeArrowheads="1"/>
          </p:cNvSpPr>
          <p:nvPr/>
        </p:nvSpPr>
        <p:spPr bwMode="auto">
          <a:xfrm rot="10800000" flipV="1">
            <a:off x="7710488" y="6553200"/>
            <a:ext cx="5084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latin typeface="Century Gothic" pitchFamily="34" charset="0"/>
              </a:rPr>
              <a:t>Dott.ssa Loredana Virdis  Vice Presidente unaftisp</a:t>
            </a:r>
          </a:p>
        </p:txBody>
      </p:sp>
      <p:sp>
        <p:nvSpPr>
          <p:cNvPr id="18475" name="Text Box 48"/>
          <p:cNvSpPr txBox="1">
            <a:spLocks noChangeArrowheads="1"/>
          </p:cNvSpPr>
          <p:nvPr/>
        </p:nvSpPr>
        <p:spPr bwMode="auto">
          <a:xfrm>
            <a:off x="4437063" y="1987550"/>
            <a:ext cx="3343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u="sng"/>
              <a:t>OBIETTIVO</a:t>
            </a:r>
          </a:p>
        </p:txBody>
      </p:sp>
      <p:sp>
        <p:nvSpPr>
          <p:cNvPr id="18476" name="Text Box 49"/>
          <p:cNvSpPr txBox="1">
            <a:spLocks noChangeArrowheads="1"/>
          </p:cNvSpPr>
          <p:nvPr/>
        </p:nvSpPr>
        <p:spPr bwMode="auto">
          <a:xfrm>
            <a:off x="1770063" y="2024063"/>
            <a:ext cx="1614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 u="sng"/>
              <a:t>ANNI</a:t>
            </a:r>
          </a:p>
        </p:txBody>
      </p:sp>
      <p:sp>
        <p:nvSpPr>
          <p:cNvPr id="18477" name="Text Box 50"/>
          <p:cNvSpPr txBox="1">
            <a:spLocks noChangeArrowheads="1"/>
          </p:cNvSpPr>
          <p:nvPr/>
        </p:nvSpPr>
        <p:spPr bwMode="auto">
          <a:xfrm>
            <a:off x="7918450" y="3540125"/>
            <a:ext cx="320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>
                <a:solidFill>
                  <a:srgbClr val="CC3399"/>
                </a:solidFill>
              </a:rPr>
              <a:t>STILE DI VITA</a:t>
            </a:r>
          </a:p>
        </p:txBody>
      </p:sp>
      <p:sp>
        <p:nvSpPr>
          <p:cNvPr id="18478" name="Text Box 52"/>
          <p:cNvSpPr txBox="1">
            <a:spLocks noChangeArrowheads="1"/>
          </p:cNvSpPr>
          <p:nvPr/>
        </p:nvSpPr>
        <p:spPr bwMode="auto">
          <a:xfrm>
            <a:off x="8974138" y="1968500"/>
            <a:ext cx="2498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 u="sng"/>
              <a:t>SOLUZIONE</a:t>
            </a:r>
          </a:p>
        </p:txBody>
      </p:sp>
      <p:sp>
        <p:nvSpPr>
          <p:cNvPr id="18479" name="Text Box 53"/>
          <p:cNvSpPr txBox="1">
            <a:spLocks noChangeArrowheads="1"/>
          </p:cNvSpPr>
          <p:nvPr/>
        </p:nvSpPr>
        <p:spPr bwMode="auto">
          <a:xfrm>
            <a:off x="7859713" y="2627313"/>
            <a:ext cx="3806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>
                <a:solidFill>
                  <a:srgbClr val="CC3399"/>
                </a:solidFill>
              </a:rPr>
              <a:t>UTILIZZO</a:t>
            </a:r>
            <a:r>
              <a:rPr lang="it-IT" sz="2400" b="1">
                <a:solidFill>
                  <a:srgbClr val="CC3399"/>
                </a:solidFill>
              </a:rPr>
              <a:t> </a:t>
            </a:r>
            <a:r>
              <a:rPr lang="it-IT" sz="2000" b="1">
                <a:solidFill>
                  <a:srgbClr val="CC3399"/>
                </a:solidFill>
              </a:rPr>
              <a:t>DEI FARMACI</a:t>
            </a:r>
          </a:p>
        </p:txBody>
      </p:sp>
      <p:sp>
        <p:nvSpPr>
          <p:cNvPr id="18480" name="Text Box 54"/>
          <p:cNvSpPr txBox="1">
            <a:spLocks noChangeArrowheads="1"/>
          </p:cNvSpPr>
          <p:nvPr/>
        </p:nvSpPr>
        <p:spPr bwMode="auto">
          <a:xfrm>
            <a:off x="7869238" y="4591050"/>
            <a:ext cx="4068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>
                <a:solidFill>
                  <a:srgbClr val="CC3399"/>
                </a:solidFill>
              </a:rPr>
              <a:t>ALIMENTAZIONE CORRETTA</a:t>
            </a:r>
          </a:p>
        </p:txBody>
      </p:sp>
      <p:sp>
        <p:nvSpPr>
          <p:cNvPr id="18481" name="AutoShape 53"/>
          <p:cNvSpPr>
            <a:spLocks noChangeArrowheads="1"/>
          </p:cNvSpPr>
          <p:nvPr/>
        </p:nvSpPr>
        <p:spPr bwMode="auto">
          <a:xfrm>
            <a:off x="9261475" y="5000625"/>
            <a:ext cx="350838" cy="7016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>
              <a:solidFill>
                <a:srgbClr val="00CC00"/>
              </a:solidFill>
            </a:endParaRPr>
          </a:p>
        </p:txBody>
      </p:sp>
    </p:spTree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0"/>
            <a:ext cx="9652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CasellaDiTesto 6"/>
          <p:cNvSpPr txBox="1">
            <a:spLocks noChangeArrowheads="1"/>
          </p:cNvSpPr>
          <p:nvPr/>
        </p:nvSpPr>
        <p:spPr bwMode="auto">
          <a:xfrm>
            <a:off x="2930525" y="1033463"/>
            <a:ext cx="65770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latin typeface="Century Gothic" pitchFamily="34" charset="0"/>
              </a:rPr>
              <a:t>Dal Consiglio al Consulto Nutrizionale </a:t>
            </a:r>
          </a:p>
          <a:p>
            <a:pPr algn="ctr"/>
            <a:r>
              <a:rPr lang="it-IT" sz="2400" b="1">
                <a:latin typeface="Century Gothic" pitchFamily="34" charset="0"/>
              </a:rPr>
              <a:t>del FARMACISTA al servizio del CITTADINO</a:t>
            </a:r>
          </a:p>
          <a:p>
            <a:pPr algn="ctr"/>
            <a:endParaRPr lang="it-IT" sz="2400" b="1" i="1">
              <a:latin typeface="Century Gothic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246188" y="98425"/>
            <a:ext cx="2857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UNIONE NAZIONALE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FARMACISTI TITOLARI DI SOLA PARAFARMACIA</a:t>
            </a:r>
          </a:p>
        </p:txBody>
      </p:sp>
      <p:pic>
        <p:nvPicPr>
          <p:cNvPr id="19460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5113" y="223838"/>
            <a:ext cx="279241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evoluzione uom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28788" y="1973263"/>
            <a:ext cx="53594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0" descr="evoluzione uomo obesità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86488" y="4202113"/>
            <a:ext cx="566261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12"/>
          <p:cNvSpPr txBox="1">
            <a:spLocks noChangeArrowheads="1"/>
          </p:cNvSpPr>
          <p:nvPr/>
        </p:nvSpPr>
        <p:spPr bwMode="auto">
          <a:xfrm>
            <a:off x="8586788" y="2444750"/>
            <a:ext cx="36052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/>
              <a:t>L’industrializzazione ha portato l’uomo ad avere uno stile di vita sempre più sedentario.</a:t>
            </a:r>
          </a:p>
        </p:txBody>
      </p:sp>
      <p:sp>
        <p:nvSpPr>
          <p:cNvPr id="19464" name="Rectangle 13"/>
          <p:cNvSpPr>
            <a:spLocks noChangeArrowheads="1"/>
          </p:cNvSpPr>
          <p:nvPr/>
        </p:nvSpPr>
        <p:spPr bwMode="auto">
          <a:xfrm>
            <a:off x="1928813" y="4835525"/>
            <a:ext cx="35131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/>
              <a:t>…Tutto ciò ha determinato l’innescarsi di malattie che con il tempo si cronicizzano.</a:t>
            </a:r>
          </a:p>
        </p:txBody>
      </p:sp>
      <p:sp>
        <p:nvSpPr>
          <p:cNvPr id="19465" name="CasellaDiTesto 5"/>
          <p:cNvSpPr txBox="1">
            <a:spLocks noChangeArrowheads="1"/>
          </p:cNvSpPr>
          <p:nvPr/>
        </p:nvSpPr>
        <p:spPr bwMode="auto">
          <a:xfrm rot="10800000" flipV="1">
            <a:off x="7710488" y="6553200"/>
            <a:ext cx="5084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latin typeface="Century Gothic" pitchFamily="34" charset="0"/>
              </a:rPr>
              <a:t>Dott.ssa Loredana Virdis  Vice Presidente unaftisp</a:t>
            </a:r>
          </a:p>
        </p:txBody>
      </p:sp>
    </p:spTree>
  </p:cSld>
  <p:clrMapOvr>
    <a:masterClrMapping/>
  </p:clrMapOvr>
  <p:transition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0"/>
            <a:ext cx="9652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1246188" y="98425"/>
            <a:ext cx="2857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UNIONE NAZIONALE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FARMACISTI TITOLARI DI SOLA PARAFARMACIA</a:t>
            </a:r>
          </a:p>
        </p:txBody>
      </p:sp>
      <p:pic>
        <p:nvPicPr>
          <p:cNvPr id="20483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5113" y="223838"/>
            <a:ext cx="279241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5" descr="statistica obesità in ital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9738" y="1257300"/>
            <a:ext cx="10171112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16"/>
          <p:cNvSpPr txBox="1">
            <a:spLocks noChangeArrowheads="1"/>
          </p:cNvSpPr>
          <p:nvPr/>
        </p:nvSpPr>
        <p:spPr bwMode="auto">
          <a:xfrm>
            <a:off x="796925" y="1906588"/>
            <a:ext cx="2373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Totale popolazione 61 milioni ( 2017)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0"/>
            <a:ext cx="9652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CasellaDiTesto 5"/>
          <p:cNvSpPr txBox="1">
            <a:spLocks noChangeArrowheads="1"/>
          </p:cNvSpPr>
          <p:nvPr/>
        </p:nvSpPr>
        <p:spPr bwMode="auto">
          <a:xfrm rot="10800000" flipV="1">
            <a:off x="7593013" y="6300788"/>
            <a:ext cx="4598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latin typeface="Century Gothic" pitchFamily="34" charset="0"/>
              </a:rPr>
              <a:t>Dott.ssa Loredana Virdis    --    www.unaftisp.com</a:t>
            </a:r>
          </a:p>
        </p:txBody>
      </p:sp>
      <p:sp>
        <p:nvSpPr>
          <p:cNvPr id="21507" name="CasellaDiTesto 6"/>
          <p:cNvSpPr txBox="1">
            <a:spLocks noChangeArrowheads="1"/>
          </p:cNvSpPr>
          <p:nvPr/>
        </p:nvSpPr>
        <p:spPr bwMode="auto">
          <a:xfrm>
            <a:off x="2930525" y="1033463"/>
            <a:ext cx="65770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latin typeface="Century Gothic" pitchFamily="34" charset="0"/>
              </a:rPr>
              <a:t>Dal Consiglio al Consulto Nutrizionale </a:t>
            </a:r>
          </a:p>
          <a:p>
            <a:pPr algn="ctr"/>
            <a:r>
              <a:rPr lang="it-IT" sz="2400" b="1">
                <a:latin typeface="Century Gothic" pitchFamily="34" charset="0"/>
              </a:rPr>
              <a:t>del FARMACISTA al servizio del CITTADINO</a:t>
            </a:r>
          </a:p>
          <a:p>
            <a:pPr algn="ctr"/>
            <a:endParaRPr lang="it-IT" sz="2400" b="1" i="1">
              <a:latin typeface="Century Gothic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246188" y="98425"/>
            <a:ext cx="2857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UNIONE NAZIONALE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FARMACISTI TITOLARI DI SOLA PARAFARMACIA</a:t>
            </a:r>
          </a:p>
        </p:txBody>
      </p:sp>
      <p:pic>
        <p:nvPicPr>
          <p:cNvPr id="21509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5113" y="223838"/>
            <a:ext cx="279241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1963738" y="2214563"/>
            <a:ext cx="9561512" cy="2130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t-IT" sz="2400" b="1"/>
              <a:t>L’Obesità </a:t>
            </a:r>
            <a:r>
              <a:rPr lang="it-IT" sz="2400"/>
              <a:t>secondo l’Organizzazione mondiale della sanità </a:t>
            </a:r>
            <a:r>
              <a:rPr lang="it-IT" sz="2400" b="1"/>
              <a:t>(Oms),</a:t>
            </a:r>
            <a:r>
              <a:rPr lang="it-IT" sz="2400"/>
              <a:t>rappresenta </a:t>
            </a:r>
            <a:r>
              <a:rPr lang="it-IT" sz="2400" b="1"/>
              <a:t>uno dei principali problemi di salute pubblica</a:t>
            </a:r>
            <a:r>
              <a:rPr lang="it-IT" sz="2400"/>
              <a:t> nel mondo condizione associata a morte prematura e ormai universalmente riconosciuta come </a:t>
            </a:r>
            <a:r>
              <a:rPr lang="it-IT" sz="2400" b="1"/>
              <a:t>fattore di rischio per le principali malattie croniche</a:t>
            </a:r>
            <a:r>
              <a:rPr lang="it-IT" sz="2000" b="1"/>
              <a:t>. </a:t>
            </a:r>
          </a:p>
          <a:p>
            <a:pPr algn="ctr"/>
            <a:r>
              <a:rPr lang="it-IT" sz="2000"/>
              <a:t>.</a:t>
            </a: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1920875" y="4538663"/>
            <a:ext cx="96726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/>
              <a:t>Difatti obesità e sovrappeso, prima considerati problemi dei soli paesi ricchi, sono ora </a:t>
            </a:r>
            <a:r>
              <a:rPr lang="it-IT" sz="2400" b="1"/>
              <a:t>in aumento anche nei paesi a basso e medio reddito</a:t>
            </a:r>
            <a:r>
              <a:rPr lang="it-IT" sz="2400"/>
              <a:t>, specialmente negli insediamenti urbani, e sono ormai riconosciuti come veri e propri problemi di salute pubblica</a:t>
            </a:r>
            <a:r>
              <a:rPr lang="it-IT"/>
              <a:t>.</a:t>
            </a: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0"/>
            <a:ext cx="9652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CasellaDiTesto 6"/>
          <p:cNvSpPr txBox="1">
            <a:spLocks noChangeArrowheads="1"/>
          </p:cNvSpPr>
          <p:nvPr/>
        </p:nvSpPr>
        <p:spPr bwMode="auto">
          <a:xfrm>
            <a:off x="2930525" y="1033463"/>
            <a:ext cx="65770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latin typeface="Century Gothic" pitchFamily="34" charset="0"/>
              </a:rPr>
              <a:t>Dal Consiglio al Consulto Nutrizionale </a:t>
            </a:r>
          </a:p>
          <a:p>
            <a:pPr algn="ctr"/>
            <a:r>
              <a:rPr lang="it-IT" sz="2400" b="1">
                <a:latin typeface="Century Gothic" pitchFamily="34" charset="0"/>
              </a:rPr>
              <a:t>del FARMACISTA al servizio del CITTADINO</a:t>
            </a:r>
          </a:p>
          <a:p>
            <a:pPr algn="ctr"/>
            <a:endParaRPr lang="it-IT" sz="2400" b="1" i="1">
              <a:latin typeface="Century Gothic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246188" y="98425"/>
            <a:ext cx="2857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UNIONE NAZIONALE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FARMACISTI TITOLARI DI SOLA PARAFARMACIA</a:t>
            </a:r>
          </a:p>
        </p:txBody>
      </p:sp>
      <p:pic>
        <p:nvPicPr>
          <p:cNvPr id="22532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5113" y="223838"/>
            <a:ext cx="279241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7197725" y="2667000"/>
            <a:ext cx="4748213" cy="3651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t-IT" sz="2400"/>
              <a:t>zuccheri, carboidrati raffinati,                 grassi e proteine di origine animale</a:t>
            </a:r>
          </a:p>
          <a:p>
            <a:endParaRPr lang="it-IT" sz="2400"/>
          </a:p>
          <a:p>
            <a:r>
              <a:rPr lang="it-IT" sz="2400"/>
              <a:t>vitamine, fibre, micronutrienti, antiossidanti</a:t>
            </a:r>
          </a:p>
          <a:p>
            <a:endParaRPr lang="it-IT" sz="2400" b="1"/>
          </a:p>
          <a:p>
            <a:r>
              <a:rPr lang="it-IT" sz="2400" b="1"/>
              <a:t>sviluppo di malattie</a:t>
            </a:r>
            <a:r>
              <a:rPr lang="it-IT" sz="2400"/>
              <a:t> tipiche della nostra epoca, come l’obesità, il diabete, l’ipertensione, l’infarto del miocardio e molti tumori. </a:t>
            </a:r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7881938" y="1936750"/>
            <a:ext cx="3343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sz="2400" b="1" u="sng"/>
              <a:t>Rapporto cibo-salute</a:t>
            </a:r>
            <a:r>
              <a:rPr lang="it-IT" sz="3200" b="1"/>
              <a:t> </a:t>
            </a:r>
          </a:p>
        </p:txBody>
      </p:sp>
      <p:pic>
        <p:nvPicPr>
          <p:cNvPr id="22535" name="Picture 9" descr="siamo-quello-che-mangiam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5788" y="2795588"/>
            <a:ext cx="4668837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CasellaDiTesto 5"/>
          <p:cNvSpPr txBox="1">
            <a:spLocks noChangeArrowheads="1"/>
          </p:cNvSpPr>
          <p:nvPr/>
        </p:nvSpPr>
        <p:spPr bwMode="auto">
          <a:xfrm rot="10800000" flipV="1">
            <a:off x="7710488" y="6553200"/>
            <a:ext cx="5084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latin typeface="Century Gothic" pitchFamily="34" charset="0"/>
              </a:rPr>
              <a:t>Dott.ssa Loredana Virdis  Vice Presidente unaftisp</a:t>
            </a:r>
          </a:p>
        </p:txBody>
      </p:sp>
      <p:sp>
        <p:nvSpPr>
          <p:cNvPr id="22537" name="Text Box 12"/>
          <p:cNvSpPr txBox="1">
            <a:spLocks noChangeArrowheads="1"/>
          </p:cNvSpPr>
          <p:nvPr/>
        </p:nvSpPr>
        <p:spPr bwMode="auto">
          <a:xfrm>
            <a:off x="6502400" y="2824163"/>
            <a:ext cx="481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000" b="1"/>
              <a:t>+</a:t>
            </a:r>
          </a:p>
        </p:txBody>
      </p:sp>
      <p:sp>
        <p:nvSpPr>
          <p:cNvPr id="22538" name="Text Box 13"/>
          <p:cNvSpPr txBox="1">
            <a:spLocks noChangeArrowheads="1"/>
          </p:cNvSpPr>
          <p:nvPr/>
        </p:nvSpPr>
        <p:spPr bwMode="auto">
          <a:xfrm>
            <a:off x="6680200" y="3721100"/>
            <a:ext cx="296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/>
              <a:t>-</a:t>
            </a:r>
          </a:p>
        </p:txBody>
      </p:sp>
      <p:sp>
        <p:nvSpPr>
          <p:cNvPr id="22539" name="Text Box 14"/>
          <p:cNvSpPr txBox="1">
            <a:spLocks noChangeArrowheads="1"/>
          </p:cNvSpPr>
          <p:nvPr/>
        </p:nvSpPr>
        <p:spPr bwMode="auto">
          <a:xfrm>
            <a:off x="6470650" y="4640263"/>
            <a:ext cx="481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000" b="1"/>
              <a:t>=</a:t>
            </a:r>
          </a:p>
        </p:txBody>
      </p:sp>
      <p:sp>
        <p:nvSpPr>
          <p:cNvPr id="22540" name="Text Box 16"/>
          <p:cNvSpPr txBox="1">
            <a:spLocks noChangeArrowheads="1"/>
          </p:cNvSpPr>
          <p:nvPr/>
        </p:nvSpPr>
        <p:spPr bwMode="auto">
          <a:xfrm>
            <a:off x="933450" y="2193925"/>
            <a:ext cx="6173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800" b="1">
                <a:solidFill>
                  <a:srgbClr val="009999"/>
                </a:solidFill>
              </a:rPr>
              <a:t>“Noi siamo quello che mangiamo”</a:t>
            </a:r>
          </a:p>
        </p:txBody>
      </p:sp>
    </p:spTree>
  </p:cSld>
  <p:clrMapOvr>
    <a:masterClrMapping/>
  </p:clrMapOvr>
  <p:transition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ChangeArrowheads="1"/>
          </p:cNvSpPr>
          <p:nvPr/>
        </p:nvSpPr>
        <p:spPr bwMode="auto">
          <a:xfrm>
            <a:off x="1838325" y="2073275"/>
            <a:ext cx="4886325" cy="429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it-IT" sz="2000" b="1"/>
              <a:t>LA SINDROME METABOLICA</a:t>
            </a:r>
            <a:r>
              <a:rPr lang="it-IT" sz="2000"/>
              <a:t> </a:t>
            </a:r>
          </a:p>
          <a:p>
            <a:pPr marL="342900" indent="-342900">
              <a:lnSpc>
                <a:spcPct val="150000"/>
              </a:lnSpc>
            </a:pPr>
            <a:r>
              <a:rPr lang="it-IT" sz="2000"/>
              <a:t> </a:t>
            </a:r>
            <a:r>
              <a:rPr lang="it-IT" sz="2000" u="sng"/>
              <a:t>è un insieme di fattori predisponenti</a:t>
            </a:r>
            <a:r>
              <a:rPr lang="it-IT" sz="2000"/>
              <a:t>:</a:t>
            </a:r>
          </a:p>
          <a:p>
            <a:pPr marL="342900" indent="-342900">
              <a:lnSpc>
                <a:spcPct val="120000"/>
              </a:lnSpc>
              <a:buFontTx/>
              <a:buAutoNum type="arabicPeriod"/>
            </a:pPr>
            <a:r>
              <a:rPr lang="it-IT" sz="2000"/>
              <a:t>quantità eccessiva di grasso corporeo “grasso viscerale”. </a:t>
            </a:r>
          </a:p>
          <a:p>
            <a:pPr marL="342900" indent="-342900">
              <a:lnSpc>
                <a:spcPct val="120000"/>
              </a:lnSpc>
              <a:buFontTx/>
              <a:buAutoNum type="arabicPeriod"/>
            </a:pPr>
            <a:r>
              <a:rPr lang="it-IT" sz="2000"/>
              <a:t> Elevati valori di colesterolo ldl e trigliceridi,</a:t>
            </a:r>
          </a:p>
          <a:p>
            <a:pPr marL="342900" indent="-342900">
              <a:lnSpc>
                <a:spcPct val="120000"/>
              </a:lnSpc>
              <a:buFontTx/>
              <a:buAutoNum type="arabicPeriod"/>
            </a:pPr>
            <a:r>
              <a:rPr lang="it-IT" sz="2000"/>
              <a:t>Ipertensione arteriosa ,</a:t>
            </a:r>
          </a:p>
          <a:p>
            <a:pPr marL="342900" indent="-342900">
              <a:lnSpc>
                <a:spcPct val="120000"/>
              </a:lnSpc>
              <a:buFontTx/>
              <a:buAutoNum type="arabicPeriod"/>
            </a:pPr>
            <a:r>
              <a:rPr lang="it-IT" sz="2000"/>
              <a:t>Bassi livelli di colesterolo Hdl </a:t>
            </a:r>
          </a:p>
          <a:p>
            <a:pPr marL="342900" indent="-342900">
              <a:lnSpc>
                <a:spcPct val="120000"/>
              </a:lnSpc>
              <a:buFontTx/>
              <a:buAutoNum type="arabicPeriod"/>
            </a:pPr>
            <a:r>
              <a:rPr lang="it-IT" sz="2000"/>
              <a:t>Resistenza all’insulina, ne consegue iperglicemia.</a:t>
            </a:r>
          </a:p>
          <a:p>
            <a:pPr marL="342900" indent="-342900">
              <a:lnSpc>
                <a:spcPct val="120000"/>
              </a:lnSpc>
              <a:buFontTx/>
              <a:buAutoNum type="arabicPeriod"/>
            </a:pPr>
            <a:r>
              <a:rPr lang="it-IT" sz="2000"/>
              <a:t>Iperuricemia.</a:t>
            </a:r>
          </a:p>
        </p:txBody>
      </p:sp>
      <p:pic>
        <p:nvPicPr>
          <p:cNvPr id="23554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0"/>
            <a:ext cx="9652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CasellaDiTesto 6"/>
          <p:cNvSpPr txBox="1">
            <a:spLocks noChangeArrowheads="1"/>
          </p:cNvSpPr>
          <p:nvPr/>
        </p:nvSpPr>
        <p:spPr bwMode="auto">
          <a:xfrm>
            <a:off x="2892425" y="896938"/>
            <a:ext cx="64214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latin typeface="Century Gothic" pitchFamily="34" charset="0"/>
              </a:rPr>
              <a:t>Dal Consiglio al Consulto Nutrizionale </a:t>
            </a:r>
          </a:p>
          <a:p>
            <a:pPr algn="ctr"/>
            <a:r>
              <a:rPr lang="it-IT" sz="2400" b="1">
                <a:latin typeface="Century Gothic" pitchFamily="34" charset="0"/>
              </a:rPr>
              <a:t>del FARMACISTA al servizio del CITTADINO</a:t>
            </a:r>
          </a:p>
          <a:p>
            <a:pPr algn="ctr"/>
            <a:endParaRPr lang="it-IT" sz="2400" b="1" i="1">
              <a:latin typeface="Century Gothic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246188" y="98425"/>
            <a:ext cx="2857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UNIONE NAZIONALE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FARMACISTI TITOLARI DI SOLA PARAFARMACIA</a:t>
            </a:r>
          </a:p>
        </p:txBody>
      </p:sp>
      <p:pic>
        <p:nvPicPr>
          <p:cNvPr id="23557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5113" y="223838"/>
            <a:ext cx="279241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 descr="GRAFICO sindrome metaboli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1613" y="2057400"/>
            <a:ext cx="527367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0"/>
            <a:ext cx="9652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CasellaDiTesto 6"/>
          <p:cNvSpPr txBox="1">
            <a:spLocks noChangeArrowheads="1"/>
          </p:cNvSpPr>
          <p:nvPr/>
        </p:nvSpPr>
        <p:spPr bwMode="auto">
          <a:xfrm>
            <a:off x="2884488" y="898525"/>
            <a:ext cx="65770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latin typeface="Century Gothic" pitchFamily="34" charset="0"/>
              </a:rPr>
              <a:t>Dal Consiglio al Consulto Nutrizionale </a:t>
            </a:r>
          </a:p>
          <a:p>
            <a:pPr algn="ctr"/>
            <a:r>
              <a:rPr lang="it-IT" sz="2400" b="1">
                <a:latin typeface="Century Gothic" pitchFamily="34" charset="0"/>
              </a:rPr>
              <a:t>del FARMACISTA al servizio del CITTADINO</a:t>
            </a:r>
          </a:p>
          <a:p>
            <a:pPr algn="ctr"/>
            <a:endParaRPr lang="it-IT" sz="2400" b="1" i="1">
              <a:latin typeface="Century Gothic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246188" y="98425"/>
            <a:ext cx="2857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UNIONE NAZIONALE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FARMACISTI TITOLARI DI SOLA PARAFARMACIA</a:t>
            </a:r>
          </a:p>
        </p:txBody>
      </p:sp>
      <p:pic>
        <p:nvPicPr>
          <p:cNvPr id="25604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5113" y="223838"/>
            <a:ext cx="279241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9" descr="nutraceutici 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0338" y="5268913"/>
            <a:ext cx="28956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1" descr="prodotti erboristic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23325" y="5283200"/>
            <a:ext cx="2571750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CasellaDiTesto 5"/>
          <p:cNvSpPr txBox="1">
            <a:spLocks noChangeArrowheads="1"/>
          </p:cNvSpPr>
          <p:nvPr/>
        </p:nvSpPr>
        <p:spPr bwMode="auto">
          <a:xfrm rot="10800000" flipV="1">
            <a:off x="7593013" y="6553200"/>
            <a:ext cx="5084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latin typeface="Century Gothic" pitchFamily="34" charset="0"/>
              </a:rPr>
              <a:t>Dott.ssa Loredana Virdis  Vice Presidente unaftisp</a:t>
            </a:r>
          </a:p>
        </p:txBody>
      </p:sp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2041525" y="2085975"/>
            <a:ext cx="275748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RICERCA SCIENTIFICA  </a:t>
            </a:r>
          </a:p>
          <a:p>
            <a:pPr>
              <a:spcBef>
                <a:spcPct val="50000"/>
              </a:spcBef>
            </a:pPr>
            <a:endParaRPr lang="it-IT" b="1"/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4976813" y="2189163"/>
            <a:ext cx="976312" cy="365125"/>
          </a:xfrm>
          <a:prstGeom prst="rightArrow">
            <a:avLst>
              <a:gd name="adj1" fmla="val 50000"/>
              <a:gd name="adj2" fmla="val 66848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6086475" y="2174875"/>
            <a:ext cx="455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/>
              <a:t>Identificazione di nuovi ingredienti: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455738" y="3028950"/>
            <a:ext cx="46307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009999"/>
                </a:solidFill>
              </a:rPr>
              <a:t>Aggiungere “benefici” alla dieta oltre a soddisfare il fabbisogno energetico di micro/macro nutrienti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6761163" y="3162300"/>
            <a:ext cx="2892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009999"/>
                </a:solidFill>
              </a:rPr>
              <a:t>Contribuire al benessere del corpo</a:t>
            </a:r>
          </a:p>
        </p:txBody>
      </p:sp>
      <p:sp>
        <p:nvSpPr>
          <p:cNvPr id="25624" name="AutoShape 24"/>
          <p:cNvSpPr>
            <a:spLocks noChangeArrowheads="1"/>
          </p:cNvSpPr>
          <p:nvPr/>
        </p:nvSpPr>
        <p:spPr bwMode="auto">
          <a:xfrm>
            <a:off x="1454150" y="3057525"/>
            <a:ext cx="4332288" cy="83978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5625" name="AutoShape 25"/>
          <p:cNvSpPr>
            <a:spLocks noChangeArrowheads="1"/>
          </p:cNvSpPr>
          <p:nvPr/>
        </p:nvSpPr>
        <p:spPr bwMode="auto">
          <a:xfrm>
            <a:off x="6761163" y="3103563"/>
            <a:ext cx="3402012" cy="793750"/>
          </a:xfrm>
          <a:prstGeom prst="roundRect">
            <a:avLst>
              <a:gd name="adj" fmla="val 16667"/>
            </a:avLst>
          </a:prstGeom>
          <a:noFill/>
          <a:ln w="9525" cap="rnd">
            <a:solidFill>
              <a:srgbClr val="0033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5626" name="AutoShape 26"/>
          <p:cNvSpPr>
            <a:spLocks noChangeArrowheads="1"/>
          </p:cNvSpPr>
          <p:nvPr/>
        </p:nvSpPr>
        <p:spPr bwMode="auto">
          <a:xfrm>
            <a:off x="8364538" y="4017963"/>
            <a:ext cx="403225" cy="554037"/>
          </a:xfrm>
          <a:prstGeom prst="downArrow">
            <a:avLst>
              <a:gd name="adj1" fmla="val 50000"/>
              <a:gd name="adj2" fmla="val 3435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5627" name="AutoShape 27"/>
          <p:cNvSpPr>
            <a:spLocks noChangeArrowheads="1"/>
          </p:cNvSpPr>
          <p:nvPr/>
        </p:nvSpPr>
        <p:spPr bwMode="auto">
          <a:xfrm>
            <a:off x="3192463" y="4032250"/>
            <a:ext cx="434975" cy="523875"/>
          </a:xfrm>
          <a:prstGeom prst="downArrow">
            <a:avLst>
              <a:gd name="adj1" fmla="val 50000"/>
              <a:gd name="adj2" fmla="val 30109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7150100" y="4648200"/>
            <a:ext cx="3208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u="sng"/>
              <a:t>COSMETICI FUNZIONALI</a:t>
            </a: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1873250" y="4602163"/>
            <a:ext cx="3792538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u="sng"/>
              <a:t>ALIMENTI FUNZIONALI</a:t>
            </a:r>
          </a:p>
          <a:p>
            <a:pPr>
              <a:spcBef>
                <a:spcPct val="50000"/>
              </a:spcBef>
            </a:pPr>
            <a:r>
              <a:rPr lang="it-IT" b="1" u="sng"/>
              <a:t>NUTRACEUTICI</a:t>
            </a:r>
          </a:p>
          <a:p>
            <a:pPr>
              <a:spcBef>
                <a:spcPct val="50000"/>
              </a:spcBef>
            </a:pPr>
            <a:r>
              <a:rPr lang="it-IT" b="1" u="sng"/>
              <a:t>INTEGRATORI ALIMENTARI</a:t>
            </a:r>
          </a:p>
          <a:p>
            <a:pPr>
              <a:spcBef>
                <a:spcPct val="50000"/>
              </a:spcBef>
            </a:pPr>
            <a:r>
              <a:rPr lang="it-IT" b="1" u="sng"/>
              <a:t>NOVEL FOODS</a:t>
            </a:r>
          </a:p>
          <a:p>
            <a:pPr>
              <a:spcBef>
                <a:spcPct val="50000"/>
              </a:spcBef>
            </a:pPr>
            <a:r>
              <a:rPr lang="it-IT" b="1" u="sng"/>
              <a:t>PRODOTTI ERBORISTICI</a:t>
            </a:r>
          </a:p>
        </p:txBody>
      </p:sp>
    </p:spTree>
  </p:cSld>
  <p:clrMapOvr>
    <a:masterClrMapping/>
  </p:clrMapOvr>
  <p:transition>
    <p:pull dir="rd"/>
  </p:transition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17115</TotalTime>
  <Words>740</Words>
  <Application>Microsoft Office PowerPoint</Application>
  <PresentationFormat>Widescreen</PresentationFormat>
  <Paragraphs>138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Filo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Convegno e temi da trattare a Farmacistapiù 2019 per UNaFTiSP</dc:title>
  <dc:creator>Marco Merigiola</dc:creator>
  <cp:lastModifiedBy>loredana virdis</cp:lastModifiedBy>
  <cp:revision>51</cp:revision>
  <dcterms:created xsi:type="dcterms:W3CDTF">2019-07-18T13:55:19Z</dcterms:created>
  <dcterms:modified xsi:type="dcterms:W3CDTF">2019-10-04T21:19:43Z</dcterms:modified>
</cp:coreProperties>
</file>