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80" r:id="rId18"/>
    <p:sldId id="276" r:id="rId19"/>
    <p:sldId id="278" r:id="rId20"/>
    <p:sldId id="281" r:id="rId21"/>
  </p:sldIdLst>
  <p:sldSz cx="12192000" cy="6858000"/>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5" autoAdjust="0"/>
    <p:restoredTop sz="86380" autoAdjust="0"/>
  </p:normalViewPr>
  <p:slideViewPr>
    <p:cSldViewPr snapToGrid="0" snapToObjects="1">
      <p:cViewPr>
        <p:scale>
          <a:sx n="77" d="100"/>
          <a:sy n="77" d="100"/>
        </p:scale>
        <p:origin x="468" y="432"/>
      </p:cViewPr>
      <p:guideLst>
        <p:guide orient="horz" pos="2160"/>
        <p:guide pos="3840"/>
      </p:guideLst>
    </p:cSldViewPr>
  </p:slideViewPr>
  <p:outlineViewPr>
    <p:cViewPr>
      <p:scale>
        <a:sx n="33" d="100"/>
        <a:sy n="33" d="100"/>
      </p:scale>
      <p:origin x="52"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6" d="100"/>
          <a:sy n="56" d="100"/>
        </p:scale>
        <p:origin x="-257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D5B3C-0DAA-4581-8487-9F79EB7EA045}" type="datetimeFigureOut">
              <a:rPr lang="it-IT" smtClean="0"/>
              <a:t>12/10/2018</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FC765-70ED-49DB-A8DA-86CB3C23FA04}" type="slidenum">
              <a:rPr lang="it-IT" smtClean="0"/>
              <a:t>‹N›</a:t>
            </a:fld>
            <a:endParaRPr lang="it-IT"/>
          </a:p>
        </p:txBody>
      </p:sp>
    </p:spTree>
    <p:extLst>
      <p:ext uri="{BB962C8B-B14F-4D97-AF65-F5344CB8AC3E}">
        <p14:creationId xmlns:p14="http://schemas.microsoft.com/office/powerpoint/2010/main" val="643271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harmacyregulation.org/education/pharmacis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Dr.ssa</a:t>
            </a:r>
            <a:r>
              <a:rPr lang="it-IT" baseline="0" dirty="0" smtClean="0"/>
              <a:t> Anna Paola Marra</a:t>
            </a:r>
          </a:p>
          <a:p>
            <a:endParaRPr lang="it-IT" dirty="0"/>
          </a:p>
        </p:txBody>
      </p:sp>
      <p:sp>
        <p:nvSpPr>
          <p:cNvPr id="4" name="Segnaposto numero diapositiva 3"/>
          <p:cNvSpPr>
            <a:spLocks noGrp="1"/>
          </p:cNvSpPr>
          <p:nvPr>
            <p:ph type="sldNum" sz="quarter" idx="10"/>
          </p:nvPr>
        </p:nvSpPr>
        <p:spPr/>
        <p:txBody>
          <a:bodyPr/>
          <a:lstStyle/>
          <a:p>
            <a:fld id="{A2EFC765-70ED-49DB-A8DA-86CB3C23FA04}" type="slidenum">
              <a:rPr lang="it-IT" smtClean="0"/>
              <a:t>1</a:t>
            </a:fld>
            <a:endParaRPr lang="it-IT"/>
          </a:p>
        </p:txBody>
      </p:sp>
    </p:spTree>
    <p:extLst>
      <p:ext uri="{BB962C8B-B14F-4D97-AF65-F5344CB8AC3E}">
        <p14:creationId xmlns:p14="http://schemas.microsoft.com/office/powerpoint/2010/main" val="135453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2EFC765-70ED-49DB-A8DA-86CB3C23FA04}" type="slidenum">
              <a:rPr lang="it-IT" smtClean="0"/>
              <a:t>2</a:t>
            </a:fld>
            <a:endParaRPr lang="it-IT"/>
          </a:p>
        </p:txBody>
      </p:sp>
    </p:spTree>
    <p:extLst>
      <p:ext uri="{BB962C8B-B14F-4D97-AF65-F5344CB8AC3E}">
        <p14:creationId xmlns:p14="http://schemas.microsoft.com/office/powerpoint/2010/main" val="1365896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2EFC765-70ED-49DB-A8DA-86CB3C23FA04}" type="slidenum">
              <a:rPr lang="it-IT" smtClean="0"/>
              <a:t>3</a:t>
            </a:fld>
            <a:endParaRPr lang="it-IT"/>
          </a:p>
        </p:txBody>
      </p:sp>
    </p:spTree>
    <p:extLst>
      <p:ext uri="{BB962C8B-B14F-4D97-AF65-F5344CB8AC3E}">
        <p14:creationId xmlns:p14="http://schemas.microsoft.com/office/powerpoint/2010/main" val="81802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15000"/>
              </a:lnSpc>
              <a:spcAft>
                <a:spcPts val="1000"/>
              </a:spcAft>
            </a:pPr>
            <a:r>
              <a:rPr lang="it-IT" sz="1200" u="sng" dirty="0" smtClean="0">
                <a:solidFill>
                  <a:srgbClr val="0000FF"/>
                </a:solidFill>
                <a:effectLst/>
                <a:latin typeface="+mn-lt"/>
                <a:ea typeface="Calibri"/>
                <a:cs typeface="Times New Roman"/>
                <a:hlinkClick r:id="rId3"/>
              </a:rPr>
              <a:t>https://www.pharmacyregulation.org/education/pharmacist</a:t>
            </a:r>
            <a:endParaRPr lang="it-IT" sz="1200" dirty="0">
              <a:effectLst/>
              <a:latin typeface="+mn-lt"/>
              <a:ea typeface="Calibri"/>
              <a:cs typeface="Times New Roman"/>
            </a:endParaRPr>
          </a:p>
        </p:txBody>
      </p:sp>
      <p:sp>
        <p:nvSpPr>
          <p:cNvPr id="4" name="Segnaposto numero diapositiva 3"/>
          <p:cNvSpPr>
            <a:spLocks noGrp="1"/>
          </p:cNvSpPr>
          <p:nvPr>
            <p:ph type="sldNum" sz="quarter" idx="10"/>
          </p:nvPr>
        </p:nvSpPr>
        <p:spPr/>
        <p:txBody>
          <a:bodyPr/>
          <a:lstStyle/>
          <a:p>
            <a:fld id="{A2EFC765-70ED-49DB-A8DA-86CB3C23FA04}" type="slidenum">
              <a:rPr lang="it-IT" smtClean="0"/>
              <a:t>8</a:t>
            </a:fld>
            <a:endParaRPr lang="it-IT"/>
          </a:p>
        </p:txBody>
      </p:sp>
    </p:spTree>
    <p:extLst>
      <p:ext uri="{BB962C8B-B14F-4D97-AF65-F5344CB8AC3E}">
        <p14:creationId xmlns:p14="http://schemas.microsoft.com/office/powerpoint/2010/main" val="277331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2EFC765-70ED-49DB-A8DA-86CB3C23FA04}" type="slidenum">
              <a:rPr lang="it-IT" smtClean="0"/>
              <a:t>9</a:t>
            </a:fld>
            <a:endParaRPr lang="it-IT"/>
          </a:p>
        </p:txBody>
      </p:sp>
    </p:spTree>
    <p:extLst>
      <p:ext uri="{BB962C8B-B14F-4D97-AF65-F5344CB8AC3E}">
        <p14:creationId xmlns:p14="http://schemas.microsoft.com/office/powerpoint/2010/main" val="1420303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2EFC765-70ED-49DB-A8DA-86CB3C23FA04}" type="slidenum">
              <a:rPr lang="it-IT" smtClean="0"/>
              <a:t>20</a:t>
            </a:fld>
            <a:endParaRPr lang="it-IT"/>
          </a:p>
        </p:txBody>
      </p:sp>
    </p:spTree>
    <p:extLst>
      <p:ext uri="{BB962C8B-B14F-4D97-AF65-F5344CB8AC3E}">
        <p14:creationId xmlns:p14="http://schemas.microsoft.com/office/powerpoint/2010/main" val="187153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stile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stile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stile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stile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stile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stile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armacistiallavoro.it/"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670" y="16476"/>
            <a:ext cx="965200" cy="1120401"/>
          </a:xfrm>
          <a:prstGeom prst="rect">
            <a:avLst/>
          </a:prstGeom>
        </p:spPr>
      </p:pic>
      <p:sp>
        <p:nvSpPr>
          <p:cNvPr id="6" name="CasellaDiTesto 5"/>
          <p:cNvSpPr txBox="1"/>
          <p:nvPr/>
        </p:nvSpPr>
        <p:spPr>
          <a:xfrm>
            <a:off x="10206990" y="6435090"/>
            <a:ext cx="1863090" cy="307777"/>
          </a:xfrm>
          <a:prstGeom prst="rect">
            <a:avLst/>
          </a:prstGeom>
          <a:noFill/>
        </p:spPr>
        <p:txBody>
          <a:bodyPr wrap="square" rtlCol="0">
            <a:spAutoFit/>
          </a:bodyPr>
          <a:lstStyle/>
          <a:p>
            <a:r>
              <a:rPr lang="it-IT" sz="1400" dirty="0" err="1" smtClean="0"/>
              <a:t>www.unaftisp.com</a:t>
            </a:r>
            <a:endParaRPr lang="it-IT" sz="1400" dirty="0"/>
          </a:p>
        </p:txBody>
      </p:sp>
      <p:sp>
        <p:nvSpPr>
          <p:cNvPr id="7" name="CasellaDiTesto 6"/>
          <p:cNvSpPr txBox="1"/>
          <p:nvPr/>
        </p:nvSpPr>
        <p:spPr>
          <a:xfrm>
            <a:off x="2903220" y="1871328"/>
            <a:ext cx="6800850" cy="1938992"/>
          </a:xfrm>
          <a:prstGeom prst="rect">
            <a:avLst/>
          </a:prstGeom>
          <a:noFill/>
        </p:spPr>
        <p:txBody>
          <a:bodyPr wrap="square" rtlCol="0">
            <a:spAutoFit/>
          </a:bodyPr>
          <a:lstStyle/>
          <a:p>
            <a:pPr algn="ctr"/>
            <a:r>
              <a:rPr lang="it-IT" sz="6000" dirty="0" smtClean="0"/>
              <a:t>IL FARMACISTA IN EUROPA</a:t>
            </a:r>
            <a:endParaRPr lang="it-IT" sz="6000" dirty="0"/>
          </a:p>
        </p:txBody>
      </p:sp>
      <p:sp>
        <p:nvSpPr>
          <p:cNvPr id="8" name="CasellaDiTesto 7"/>
          <p:cNvSpPr txBox="1"/>
          <p:nvPr/>
        </p:nvSpPr>
        <p:spPr>
          <a:xfrm>
            <a:off x="1245870" y="98535"/>
            <a:ext cx="2857500" cy="923330"/>
          </a:xfrm>
          <a:prstGeom prst="rect">
            <a:avLst/>
          </a:prstGeom>
          <a:noFill/>
        </p:spPr>
        <p:txBody>
          <a:bodyPr wrap="square" rtlCol="0">
            <a:spAutoFit/>
          </a:bodyPr>
          <a:lstStyle/>
          <a:p>
            <a:r>
              <a:rPr lang="it-IT" b="1" dirty="0" smtClean="0">
                <a:solidFill>
                  <a:schemeClr val="accent1">
                    <a:lumMod val="60000"/>
                    <a:lumOff val="40000"/>
                  </a:schemeClr>
                </a:solidFill>
              </a:rPr>
              <a:t>UNIONE NAZIONALE</a:t>
            </a:r>
          </a:p>
          <a:p>
            <a:r>
              <a:rPr lang="it-IT" b="1" dirty="0" smtClean="0">
                <a:solidFill>
                  <a:schemeClr val="accent1">
                    <a:lumMod val="60000"/>
                    <a:lumOff val="40000"/>
                  </a:schemeClr>
                </a:solidFill>
              </a:rPr>
              <a:t>FARMACISTI TITOLARI DI SOLA PARAFARMACIA</a:t>
            </a:r>
            <a:endParaRPr lang="it-IT" b="1" dirty="0">
              <a:solidFill>
                <a:schemeClr val="accent1">
                  <a:lumMod val="60000"/>
                  <a:lumOff val="40000"/>
                </a:schemeClr>
              </a:solidFill>
            </a:endParaRPr>
          </a:p>
        </p:txBody>
      </p:sp>
      <p:sp>
        <p:nvSpPr>
          <p:cNvPr id="2" name="CasellaDiTesto 1"/>
          <p:cNvSpPr txBox="1"/>
          <p:nvPr/>
        </p:nvSpPr>
        <p:spPr>
          <a:xfrm>
            <a:off x="1618047" y="5954668"/>
            <a:ext cx="5944256" cy="830997"/>
          </a:xfrm>
          <a:prstGeom prst="rect">
            <a:avLst/>
          </a:prstGeom>
          <a:noFill/>
        </p:spPr>
        <p:txBody>
          <a:bodyPr wrap="none" rtlCol="0">
            <a:spAutoFit/>
          </a:bodyPr>
          <a:lstStyle/>
          <a:p>
            <a:r>
              <a:rPr lang="it-IT" sz="2400" dirty="0" smtClean="0"/>
              <a:t>dr.ssa Anna Paola Marra</a:t>
            </a:r>
          </a:p>
          <a:p>
            <a:r>
              <a:rPr lang="it-IT" sz="2400" dirty="0" smtClean="0"/>
              <a:t>Coordinatrice </a:t>
            </a:r>
            <a:r>
              <a:rPr lang="it-IT" sz="2400" dirty="0" err="1" smtClean="0"/>
              <a:t>UNaFTiSP</a:t>
            </a:r>
            <a:r>
              <a:rPr lang="it-IT" sz="2400" dirty="0" smtClean="0"/>
              <a:t> regione Liguria</a:t>
            </a:r>
            <a:endParaRPr lang="it-IT" sz="2400" dirty="0"/>
          </a:p>
        </p:txBody>
      </p:sp>
    </p:spTree>
    <p:extLst>
      <p:ext uri="{BB962C8B-B14F-4D97-AF65-F5344CB8AC3E}">
        <p14:creationId xmlns:p14="http://schemas.microsoft.com/office/powerpoint/2010/main" val="4006327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PRESCRITTORE </a:t>
            </a:r>
            <a:endParaRPr lang="it-IT" dirty="0">
              <a:solidFill>
                <a:srgbClr val="FF0000"/>
              </a:solidFill>
            </a:endParaRPr>
          </a:p>
        </p:txBody>
      </p:sp>
      <p:sp>
        <p:nvSpPr>
          <p:cNvPr id="3" name="Segnaposto contenuto 2"/>
          <p:cNvSpPr>
            <a:spLocks noGrp="1"/>
          </p:cNvSpPr>
          <p:nvPr>
            <p:ph idx="1"/>
          </p:nvPr>
        </p:nvSpPr>
        <p:spPr/>
        <p:txBody>
          <a:bodyPr/>
          <a:lstStyle/>
          <a:p>
            <a:pPr algn="just"/>
            <a:r>
              <a:rPr lang="it-IT" dirty="0" smtClean="0"/>
              <a:t>PRESCRIZIONE INDIPENDENTE:  </a:t>
            </a:r>
            <a:r>
              <a:rPr lang="it-IT" dirty="0" smtClean="0">
                <a:solidFill>
                  <a:srgbClr val="222222"/>
                </a:solidFill>
                <a:ea typeface="Times New Roman"/>
                <a:cs typeface="Arial"/>
              </a:rPr>
              <a:t>il </a:t>
            </a:r>
            <a:r>
              <a:rPr lang="it-IT" dirty="0">
                <a:solidFill>
                  <a:srgbClr val="222222"/>
                </a:solidFill>
                <a:ea typeface="Times New Roman"/>
                <a:cs typeface="Arial"/>
              </a:rPr>
              <a:t>farmacista in possesso dell’abilitazione </a:t>
            </a:r>
            <a:r>
              <a:rPr lang="it-IT" dirty="0" smtClean="0">
                <a:ea typeface="Calibri"/>
                <a:cs typeface="Times New Roman"/>
              </a:rPr>
              <a:t>può </a:t>
            </a:r>
            <a:r>
              <a:rPr lang="it-IT" dirty="0">
                <a:ea typeface="Calibri"/>
                <a:cs typeface="Times New Roman"/>
              </a:rPr>
              <a:t>prescrivere autonomamente per qualsiasi circostanza all'interno della </a:t>
            </a:r>
            <a:r>
              <a:rPr lang="it-IT" dirty="0" smtClean="0">
                <a:ea typeface="Calibri"/>
                <a:cs typeface="Times New Roman"/>
              </a:rPr>
              <a:t>propria </a:t>
            </a:r>
            <a:r>
              <a:rPr lang="it-IT" dirty="0">
                <a:ea typeface="Calibri"/>
                <a:cs typeface="Times New Roman"/>
              </a:rPr>
              <a:t>competenza clinica. </a:t>
            </a:r>
            <a:endParaRPr lang="it-IT" dirty="0" smtClean="0">
              <a:ea typeface="Calibri"/>
              <a:cs typeface="Times New Roman"/>
            </a:endParaRPr>
          </a:p>
          <a:p>
            <a:pPr algn="just"/>
            <a:endParaRPr lang="it-IT" dirty="0">
              <a:solidFill>
                <a:srgbClr val="222222"/>
              </a:solidFill>
              <a:latin typeface="Calibri"/>
              <a:ea typeface="Times New Roman"/>
              <a:cs typeface="Times New Roman"/>
            </a:endParaRPr>
          </a:p>
          <a:p>
            <a:pPr algn="just"/>
            <a:r>
              <a:rPr lang="it-IT" dirty="0" smtClean="0">
                <a:solidFill>
                  <a:srgbClr val="222222"/>
                </a:solidFill>
                <a:latin typeface="+mj-lt"/>
                <a:ea typeface="Times New Roman"/>
                <a:cs typeface="Arial"/>
              </a:rPr>
              <a:t> </a:t>
            </a:r>
            <a:r>
              <a:rPr lang="it-IT" dirty="0" smtClean="0">
                <a:solidFill>
                  <a:srgbClr val="222222"/>
                </a:solidFill>
                <a:latin typeface="Century Gothic" panose="020B0502020202020204" pitchFamily="34" charset="0"/>
                <a:cs typeface="Arial"/>
              </a:rPr>
              <a:t>PRESCRIZIONE SUPPLEMENTARE: </a:t>
            </a:r>
            <a:r>
              <a:rPr lang="it-IT" dirty="0">
                <a:solidFill>
                  <a:srgbClr val="222222"/>
                </a:solidFill>
                <a:latin typeface="Century Gothic" panose="020B0502020202020204" pitchFamily="34" charset="0"/>
                <a:ea typeface="Times New Roman"/>
                <a:cs typeface="Arial"/>
              </a:rPr>
              <a:t>il farmacista realizza a seguito di una convenzione con un medico e con il consenso del singolo paziente, limitatamente ai casi indicati dal medico per quello specifico paziente</a:t>
            </a:r>
            <a:endParaRPr lang="it-IT" dirty="0">
              <a:latin typeface="Century Gothic" panose="020B0502020202020204" pitchFamily="34" charset="0"/>
            </a:endParaRPr>
          </a:p>
        </p:txBody>
      </p:sp>
    </p:spTree>
    <p:extLst>
      <p:ext uri="{BB962C8B-B14F-4D97-AF65-F5344CB8AC3E}">
        <p14:creationId xmlns:p14="http://schemas.microsoft.com/office/powerpoint/2010/main" val="24512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FARMACISTA PRESCRITTORE INDIPENDENTE</a:t>
            </a:r>
            <a:endParaRPr lang="it-IT" dirty="0">
              <a:solidFill>
                <a:srgbClr val="FF0000"/>
              </a:solidFill>
            </a:endParaRPr>
          </a:p>
        </p:txBody>
      </p:sp>
      <p:sp>
        <p:nvSpPr>
          <p:cNvPr id="3" name="Segnaposto contenuto 2"/>
          <p:cNvSpPr>
            <a:spLocks noGrp="1"/>
          </p:cNvSpPr>
          <p:nvPr>
            <p:ph idx="1"/>
          </p:nvPr>
        </p:nvSpPr>
        <p:spPr>
          <a:xfrm>
            <a:off x="2592925" y="2133599"/>
            <a:ext cx="8915400" cy="4201297"/>
          </a:xfrm>
        </p:spPr>
        <p:txBody>
          <a:bodyPr>
            <a:normAutofit fontScale="92500" lnSpcReduction="20000"/>
          </a:bodyPr>
          <a:lstStyle/>
          <a:p>
            <a:pPr>
              <a:lnSpc>
                <a:spcPct val="115000"/>
              </a:lnSpc>
              <a:spcAft>
                <a:spcPts val="1000"/>
              </a:spcAft>
            </a:pPr>
            <a:r>
              <a:rPr lang="it-IT" dirty="0" smtClean="0">
                <a:latin typeface="Calibri"/>
                <a:ea typeface="Calibri"/>
                <a:cs typeface="Times New Roman"/>
              </a:rPr>
              <a:t>REQUISITI di AMMISSIONE al </a:t>
            </a:r>
            <a:r>
              <a:rPr lang="it-IT" u="sng" dirty="0" smtClean="0">
                <a:latin typeface="Calibri"/>
                <a:ea typeface="Calibri"/>
                <a:cs typeface="Times New Roman"/>
              </a:rPr>
              <a:t>PROGRAMMA COMPLETO:</a:t>
            </a:r>
          </a:p>
          <a:p>
            <a:pPr lvl="1">
              <a:lnSpc>
                <a:spcPct val="115000"/>
              </a:lnSpc>
              <a:spcAft>
                <a:spcPts val="1000"/>
              </a:spcAft>
            </a:pPr>
            <a:r>
              <a:rPr lang="it-IT" dirty="0" smtClean="0">
                <a:latin typeface="Calibri"/>
                <a:ea typeface="Calibri"/>
                <a:cs typeface="Times New Roman"/>
              </a:rPr>
              <a:t>essere </a:t>
            </a:r>
            <a:r>
              <a:rPr lang="it-IT" dirty="0">
                <a:latin typeface="Calibri"/>
                <a:ea typeface="Calibri"/>
                <a:cs typeface="Times New Roman"/>
              </a:rPr>
              <a:t>un farmacista registrato con il </a:t>
            </a:r>
            <a:r>
              <a:rPr lang="it-IT" dirty="0" err="1" smtClean="0">
                <a:latin typeface="Calibri"/>
                <a:ea typeface="Calibri"/>
                <a:cs typeface="Times New Roman"/>
              </a:rPr>
              <a:t>GPhC</a:t>
            </a:r>
            <a:r>
              <a:rPr lang="it-IT" dirty="0" smtClean="0">
                <a:latin typeface="Calibri"/>
                <a:ea typeface="Calibri"/>
                <a:cs typeface="Times New Roman"/>
              </a:rPr>
              <a:t> (General </a:t>
            </a:r>
            <a:r>
              <a:rPr lang="it-IT" dirty="0" err="1" smtClean="0">
                <a:latin typeface="Calibri"/>
                <a:ea typeface="Calibri"/>
                <a:cs typeface="Times New Roman"/>
              </a:rPr>
              <a:t>Pharmaceutical</a:t>
            </a:r>
            <a:r>
              <a:rPr lang="it-IT" dirty="0" smtClean="0">
                <a:latin typeface="Calibri"/>
                <a:ea typeface="Calibri"/>
                <a:cs typeface="Times New Roman"/>
              </a:rPr>
              <a:t> </a:t>
            </a:r>
            <a:r>
              <a:rPr lang="it-IT" dirty="0" err="1">
                <a:latin typeface="Calibri"/>
                <a:ea typeface="Calibri"/>
                <a:cs typeface="Times New Roman"/>
              </a:rPr>
              <a:t>C</a:t>
            </a:r>
            <a:r>
              <a:rPr lang="it-IT" dirty="0" err="1" smtClean="0">
                <a:latin typeface="Calibri"/>
                <a:ea typeface="Calibri"/>
                <a:cs typeface="Times New Roman"/>
              </a:rPr>
              <a:t>ouncil</a:t>
            </a:r>
            <a:r>
              <a:rPr lang="it-IT" dirty="0" smtClean="0">
                <a:latin typeface="Calibri"/>
                <a:ea typeface="Calibri"/>
                <a:cs typeface="Times New Roman"/>
              </a:rPr>
              <a:t> ) </a:t>
            </a:r>
            <a:r>
              <a:rPr lang="it-IT" dirty="0">
                <a:latin typeface="Calibri"/>
                <a:ea typeface="Calibri"/>
                <a:cs typeface="Times New Roman"/>
              </a:rPr>
              <a:t>o la società farmaceutica dell'Irlanda del Nord (PSNI)</a:t>
            </a:r>
          </a:p>
          <a:p>
            <a:pPr lvl="1">
              <a:lnSpc>
                <a:spcPct val="115000"/>
              </a:lnSpc>
              <a:spcAft>
                <a:spcPts val="1000"/>
              </a:spcAft>
            </a:pPr>
            <a:r>
              <a:rPr lang="it-IT" dirty="0">
                <a:latin typeface="Calibri"/>
                <a:ea typeface="Calibri"/>
                <a:cs typeface="Times New Roman"/>
              </a:rPr>
              <a:t>avere almeno due anni di esperienza </a:t>
            </a:r>
            <a:r>
              <a:rPr lang="it-IT" dirty="0" smtClean="0">
                <a:latin typeface="Calibri"/>
                <a:ea typeface="Calibri"/>
                <a:cs typeface="Times New Roman"/>
              </a:rPr>
              <a:t>orientata al paziente  </a:t>
            </a:r>
            <a:r>
              <a:rPr lang="it-IT" dirty="0">
                <a:latin typeface="Calibri"/>
                <a:ea typeface="Calibri"/>
                <a:cs typeface="Times New Roman"/>
              </a:rPr>
              <a:t>in un ospedale britannico, nella Comunità o nella regolazione di cura primaria dopo </a:t>
            </a:r>
            <a:r>
              <a:rPr lang="it-IT" dirty="0" smtClean="0">
                <a:latin typeface="Calibri"/>
                <a:ea typeface="Calibri"/>
                <a:cs typeface="Times New Roman"/>
              </a:rPr>
              <a:t>il proprio </a:t>
            </a:r>
            <a:r>
              <a:rPr lang="it-IT" dirty="0">
                <a:latin typeface="Calibri"/>
                <a:ea typeface="Calibri"/>
                <a:cs typeface="Times New Roman"/>
              </a:rPr>
              <a:t>anno di </a:t>
            </a:r>
            <a:r>
              <a:rPr lang="it-IT" dirty="0" err="1" smtClean="0">
                <a:latin typeface="Calibri"/>
                <a:ea typeface="Calibri"/>
                <a:cs typeface="Times New Roman"/>
              </a:rPr>
              <a:t>pre</a:t>
            </a:r>
            <a:r>
              <a:rPr lang="it-IT" dirty="0" smtClean="0">
                <a:latin typeface="Calibri"/>
                <a:ea typeface="Calibri"/>
                <a:cs typeface="Times New Roman"/>
              </a:rPr>
              <a:t>-registrazione</a:t>
            </a:r>
          </a:p>
          <a:p>
            <a:pPr>
              <a:lnSpc>
                <a:spcPct val="115000"/>
              </a:lnSpc>
              <a:spcAft>
                <a:spcPts val="1000"/>
              </a:spcAft>
            </a:pPr>
            <a:r>
              <a:rPr lang="it-IT" dirty="0" smtClean="0">
                <a:latin typeface="Calibri"/>
                <a:ea typeface="Calibri"/>
                <a:cs typeface="Times New Roman"/>
              </a:rPr>
              <a:t>REQUISITI di AMMISSIONE al </a:t>
            </a:r>
            <a:r>
              <a:rPr lang="it-IT" u="sng" dirty="0" smtClean="0">
                <a:latin typeface="Calibri"/>
                <a:ea typeface="Calibri"/>
                <a:cs typeface="Times New Roman"/>
              </a:rPr>
              <a:t>PROGRAMMA DI CONVERSIONE</a:t>
            </a:r>
            <a:r>
              <a:rPr lang="it-IT" dirty="0" smtClean="0">
                <a:latin typeface="Calibri"/>
                <a:ea typeface="Calibri"/>
                <a:cs typeface="Times New Roman"/>
              </a:rPr>
              <a:t>:</a:t>
            </a:r>
          </a:p>
          <a:p>
            <a:pPr lvl="1">
              <a:lnSpc>
                <a:spcPct val="115000"/>
              </a:lnSpc>
              <a:spcAft>
                <a:spcPts val="1000"/>
              </a:spcAft>
            </a:pPr>
            <a:r>
              <a:rPr lang="it-IT" dirty="0">
                <a:latin typeface="Calibri"/>
                <a:ea typeface="Calibri"/>
                <a:cs typeface="Times New Roman"/>
              </a:rPr>
              <a:t>essere un farmacista registrato con il </a:t>
            </a:r>
            <a:r>
              <a:rPr lang="it-IT" dirty="0" err="1">
                <a:latin typeface="Calibri"/>
                <a:ea typeface="Calibri"/>
                <a:cs typeface="Times New Roman"/>
              </a:rPr>
              <a:t>GPhC</a:t>
            </a:r>
            <a:r>
              <a:rPr lang="it-IT" dirty="0">
                <a:latin typeface="Calibri"/>
                <a:ea typeface="Calibri"/>
                <a:cs typeface="Times New Roman"/>
              </a:rPr>
              <a:t> o il PSNI con annotazione come </a:t>
            </a:r>
            <a:r>
              <a:rPr lang="it-IT" dirty="0" err="1">
                <a:latin typeface="Calibri"/>
                <a:ea typeface="Calibri"/>
                <a:cs typeface="Times New Roman"/>
              </a:rPr>
              <a:t>prescrittore</a:t>
            </a:r>
            <a:r>
              <a:rPr lang="it-IT" dirty="0">
                <a:latin typeface="Calibri"/>
                <a:ea typeface="Calibri"/>
                <a:cs typeface="Times New Roman"/>
              </a:rPr>
              <a:t> </a:t>
            </a:r>
            <a:r>
              <a:rPr lang="it-IT" dirty="0" smtClean="0">
                <a:latin typeface="Calibri"/>
                <a:ea typeface="Calibri"/>
                <a:cs typeface="Times New Roman"/>
              </a:rPr>
              <a:t>supplementare</a:t>
            </a:r>
          </a:p>
          <a:p>
            <a:pPr lvl="1">
              <a:lnSpc>
                <a:spcPct val="115000"/>
              </a:lnSpc>
              <a:spcAft>
                <a:spcPts val="1000"/>
              </a:spcAft>
            </a:pPr>
            <a:r>
              <a:rPr lang="it-IT" dirty="0">
                <a:latin typeface="Calibri"/>
                <a:ea typeface="Calibri"/>
                <a:cs typeface="Times New Roman"/>
              </a:rPr>
              <a:t>essere in grado di fornire la prova </a:t>
            </a:r>
            <a:r>
              <a:rPr lang="it-IT" dirty="0" smtClean="0">
                <a:latin typeface="Calibri"/>
                <a:ea typeface="Calibri"/>
                <a:cs typeface="Times New Roman"/>
              </a:rPr>
              <a:t>della </a:t>
            </a:r>
            <a:r>
              <a:rPr lang="it-IT" dirty="0">
                <a:latin typeface="Calibri"/>
                <a:ea typeface="Calibri"/>
                <a:cs typeface="Times New Roman"/>
              </a:rPr>
              <a:t>esperienza </a:t>
            </a:r>
            <a:r>
              <a:rPr lang="it-IT" dirty="0" smtClean="0">
                <a:latin typeface="Calibri"/>
                <a:ea typeface="Calibri"/>
                <a:cs typeface="Times New Roman"/>
              </a:rPr>
              <a:t>di prescrizione che </a:t>
            </a:r>
            <a:r>
              <a:rPr lang="it-IT" dirty="0">
                <a:latin typeface="Calibri"/>
                <a:ea typeface="Calibri"/>
                <a:cs typeface="Times New Roman"/>
              </a:rPr>
              <a:t>non è più di due </a:t>
            </a:r>
            <a:r>
              <a:rPr lang="it-IT" dirty="0" smtClean="0">
                <a:latin typeface="Calibri"/>
                <a:ea typeface="Calibri"/>
                <a:cs typeface="Times New Roman"/>
              </a:rPr>
              <a:t>anni</a:t>
            </a:r>
          </a:p>
          <a:p>
            <a:pPr lvl="1">
              <a:lnSpc>
                <a:spcPct val="115000"/>
              </a:lnSpc>
              <a:spcAft>
                <a:spcPts val="1000"/>
              </a:spcAft>
            </a:pPr>
            <a:r>
              <a:rPr lang="it-IT" dirty="0" smtClean="0">
                <a:latin typeface="Calibri"/>
                <a:ea typeface="Calibri"/>
                <a:cs typeface="Times New Roman"/>
              </a:rPr>
              <a:t>Fornire  </a:t>
            </a:r>
            <a:r>
              <a:rPr lang="it-IT" dirty="0">
                <a:latin typeface="Calibri"/>
                <a:ea typeface="Calibri"/>
                <a:cs typeface="Times New Roman"/>
              </a:rPr>
              <a:t>una dichiarazione di sostegno da un medico che conferma la </a:t>
            </a:r>
            <a:r>
              <a:rPr lang="it-IT" dirty="0" smtClean="0">
                <a:latin typeface="Calibri"/>
                <a:ea typeface="Calibri"/>
                <a:cs typeface="Times New Roman"/>
              </a:rPr>
              <a:t>propria </a:t>
            </a:r>
            <a:r>
              <a:rPr lang="it-IT" dirty="0">
                <a:latin typeface="Calibri"/>
                <a:ea typeface="Calibri"/>
                <a:cs typeface="Times New Roman"/>
              </a:rPr>
              <a:t>competenza come </a:t>
            </a:r>
            <a:r>
              <a:rPr lang="it-IT" dirty="0" err="1">
                <a:latin typeface="Calibri"/>
                <a:ea typeface="Calibri"/>
                <a:cs typeface="Times New Roman"/>
              </a:rPr>
              <a:t>prescrittore</a:t>
            </a:r>
            <a:r>
              <a:rPr lang="it-IT" dirty="0">
                <a:latin typeface="Calibri"/>
                <a:ea typeface="Calibri"/>
                <a:cs typeface="Times New Roman"/>
              </a:rPr>
              <a:t> supplementare.</a:t>
            </a:r>
          </a:p>
          <a:p>
            <a:pPr lvl="1">
              <a:lnSpc>
                <a:spcPct val="115000"/>
              </a:lnSpc>
              <a:spcAft>
                <a:spcPts val="1000"/>
              </a:spcAft>
            </a:pPr>
            <a:endParaRPr lang="it-IT" dirty="0">
              <a:latin typeface="Calibri"/>
              <a:ea typeface="Calibri"/>
              <a:cs typeface="Times New Roman"/>
            </a:endParaRPr>
          </a:p>
          <a:p>
            <a:pPr lvl="1">
              <a:lnSpc>
                <a:spcPct val="115000"/>
              </a:lnSpc>
              <a:spcAft>
                <a:spcPts val="1000"/>
              </a:spcAft>
            </a:pPr>
            <a:endParaRPr lang="it-IT" dirty="0">
              <a:latin typeface="Calibri"/>
              <a:ea typeface="Calibri"/>
              <a:cs typeface="Times New Roman"/>
            </a:endParaRPr>
          </a:p>
          <a:p>
            <a:pPr>
              <a:lnSpc>
                <a:spcPct val="115000"/>
              </a:lnSpc>
              <a:spcAft>
                <a:spcPts val="1000"/>
              </a:spcAft>
            </a:pPr>
            <a:endParaRPr lang="it-IT" u="sng" dirty="0" smtClean="0">
              <a:latin typeface="Calibri"/>
              <a:ea typeface="Calibri"/>
              <a:cs typeface="Times New Roman"/>
            </a:endParaRPr>
          </a:p>
          <a:p>
            <a:pPr>
              <a:lnSpc>
                <a:spcPct val="115000"/>
              </a:lnSpc>
              <a:spcAft>
                <a:spcPts val="1000"/>
              </a:spcAft>
            </a:pPr>
            <a:endParaRPr lang="it-IT" u="sng" dirty="0">
              <a:latin typeface="Calibri"/>
              <a:ea typeface="Calibri"/>
              <a:cs typeface="Times New Roman"/>
            </a:endParaRPr>
          </a:p>
          <a:p>
            <a:pPr>
              <a:lnSpc>
                <a:spcPct val="115000"/>
              </a:lnSpc>
              <a:spcAft>
                <a:spcPts val="1000"/>
              </a:spcAft>
            </a:pPr>
            <a:endParaRPr lang="it-IT" dirty="0" smtClean="0">
              <a:latin typeface="Calibri"/>
              <a:ea typeface="Calibri"/>
              <a:cs typeface="Times New Roman"/>
            </a:endParaRPr>
          </a:p>
        </p:txBody>
      </p:sp>
    </p:spTree>
    <p:extLst>
      <p:ext uri="{BB962C8B-B14F-4D97-AF65-F5344CB8AC3E}">
        <p14:creationId xmlns:p14="http://schemas.microsoft.com/office/powerpoint/2010/main" val="178807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PROGRAMMA COMPLETO</a:t>
            </a: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algn="just">
              <a:lnSpc>
                <a:spcPct val="115000"/>
              </a:lnSpc>
              <a:spcAft>
                <a:spcPts val="1000"/>
              </a:spcAft>
            </a:pPr>
            <a:r>
              <a:rPr lang="it-IT" dirty="0">
                <a:latin typeface="Calibri"/>
                <a:ea typeface="Calibri"/>
                <a:cs typeface="Times New Roman"/>
              </a:rPr>
              <a:t>Al fine di qualificarsi come </a:t>
            </a:r>
            <a:r>
              <a:rPr lang="it-IT" dirty="0" err="1">
                <a:latin typeface="Calibri"/>
                <a:ea typeface="Calibri"/>
                <a:cs typeface="Times New Roman"/>
              </a:rPr>
              <a:t>prescrittore</a:t>
            </a:r>
            <a:r>
              <a:rPr lang="it-IT" dirty="0">
                <a:latin typeface="Calibri"/>
                <a:ea typeface="Calibri"/>
                <a:cs typeface="Times New Roman"/>
              </a:rPr>
              <a:t> indipendente, è necessario completare un programma accreditato </a:t>
            </a:r>
            <a:r>
              <a:rPr lang="it-IT" dirty="0" err="1">
                <a:latin typeface="Calibri"/>
                <a:ea typeface="Calibri"/>
                <a:cs typeface="Times New Roman"/>
              </a:rPr>
              <a:t>GPhC</a:t>
            </a:r>
            <a:r>
              <a:rPr lang="it-IT" dirty="0">
                <a:latin typeface="Calibri"/>
                <a:ea typeface="Calibri"/>
                <a:cs typeface="Times New Roman"/>
              </a:rPr>
              <a:t>. Al completamento del programma, si riceverà un certificato di pratica in prescrizione indipendente, </a:t>
            </a:r>
            <a:r>
              <a:rPr lang="it-IT" dirty="0" smtClean="0">
                <a:latin typeface="Calibri"/>
                <a:ea typeface="Calibri"/>
                <a:cs typeface="Times New Roman"/>
              </a:rPr>
              <a:t>che </a:t>
            </a:r>
            <a:r>
              <a:rPr lang="it-IT" dirty="0">
                <a:latin typeface="Calibri"/>
                <a:ea typeface="Calibri"/>
                <a:cs typeface="Times New Roman"/>
              </a:rPr>
              <a:t>rende </a:t>
            </a:r>
            <a:r>
              <a:rPr lang="it-IT" dirty="0" smtClean="0">
                <a:latin typeface="Calibri"/>
                <a:ea typeface="Calibri"/>
                <a:cs typeface="Times New Roman"/>
              </a:rPr>
              <a:t>eleggibili al fine di </a:t>
            </a:r>
            <a:r>
              <a:rPr lang="it-IT" dirty="0">
                <a:latin typeface="Calibri"/>
                <a:ea typeface="Calibri"/>
                <a:cs typeface="Times New Roman"/>
              </a:rPr>
              <a:t>richiedere l'annotazione sul registro.</a:t>
            </a:r>
          </a:p>
          <a:p>
            <a:pPr algn="just">
              <a:lnSpc>
                <a:spcPct val="115000"/>
              </a:lnSpc>
              <a:spcAft>
                <a:spcPts val="1000"/>
              </a:spcAft>
            </a:pPr>
            <a:r>
              <a:rPr lang="it-IT" dirty="0">
                <a:latin typeface="Calibri"/>
                <a:ea typeface="Calibri"/>
                <a:cs typeface="Times New Roman"/>
              </a:rPr>
              <a:t>Un programma indipendente accreditato di prescrizione è eseguito tipicamente per un periodo di 6 mesi. Il programma è part-time e spesso consegnato attraverso una combinazione di sessioni di insegnamento faccia a faccia (spesso un giorno alla settimana) e di studio </a:t>
            </a:r>
            <a:r>
              <a:rPr lang="it-IT" dirty="0" smtClean="0">
                <a:latin typeface="Calibri"/>
                <a:ea typeface="Calibri"/>
                <a:cs typeface="Times New Roman"/>
              </a:rPr>
              <a:t>auto-diretto.</a:t>
            </a:r>
            <a:endParaRPr lang="it-IT" dirty="0">
              <a:latin typeface="Calibri"/>
              <a:ea typeface="Calibri"/>
              <a:cs typeface="Times New Roman"/>
            </a:endParaRPr>
          </a:p>
          <a:p>
            <a:pPr algn="just">
              <a:lnSpc>
                <a:spcPct val="115000"/>
              </a:lnSpc>
              <a:spcAft>
                <a:spcPts val="1000"/>
              </a:spcAft>
            </a:pPr>
            <a:r>
              <a:rPr lang="it-IT" dirty="0">
                <a:latin typeface="Calibri"/>
                <a:ea typeface="Calibri"/>
                <a:cs typeface="Times New Roman"/>
              </a:rPr>
              <a:t>Alcune università offrono un programma con un'opzione di apprendimento a distanza più ampia, tuttavia, tutti i programmi coinvolgeranno un minimo di 26 giorni di attività didattica e di apprendimento. Oltre a questo, ogni farmacista deve completare con successo almeno 12 giorni di apprendimento in un ambiente di pratica, pur essendo mentore da un medico.</a:t>
            </a:r>
          </a:p>
          <a:p>
            <a:endParaRPr lang="it-IT" dirty="0"/>
          </a:p>
        </p:txBody>
      </p:sp>
    </p:spTree>
    <p:extLst>
      <p:ext uri="{BB962C8B-B14F-4D97-AF65-F5344CB8AC3E}">
        <p14:creationId xmlns:p14="http://schemas.microsoft.com/office/powerpoint/2010/main" val="261408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PROGRAMMA DI CONVERSIONE</a:t>
            </a:r>
            <a:endParaRPr lang="it-IT" dirty="0">
              <a:solidFill>
                <a:srgbClr val="FF0000"/>
              </a:solidFill>
            </a:endParaRPr>
          </a:p>
        </p:txBody>
      </p:sp>
      <p:sp>
        <p:nvSpPr>
          <p:cNvPr id="3" name="Segnaposto contenuto 2"/>
          <p:cNvSpPr>
            <a:spLocks noGrp="1"/>
          </p:cNvSpPr>
          <p:nvPr>
            <p:ph idx="1"/>
          </p:nvPr>
        </p:nvSpPr>
        <p:spPr/>
        <p:txBody>
          <a:bodyPr/>
          <a:lstStyle/>
          <a:p>
            <a:pPr algn="just">
              <a:lnSpc>
                <a:spcPct val="115000"/>
              </a:lnSpc>
              <a:spcAft>
                <a:spcPts val="1000"/>
              </a:spcAft>
            </a:pPr>
            <a:r>
              <a:rPr lang="it-IT" dirty="0">
                <a:latin typeface="Calibri"/>
                <a:ea typeface="Calibri"/>
                <a:cs typeface="Times New Roman"/>
              </a:rPr>
              <a:t>Parecchie università ora offrono i programmi di conversione </a:t>
            </a:r>
            <a:r>
              <a:rPr lang="it-IT" dirty="0" err="1">
                <a:latin typeface="Calibri"/>
                <a:ea typeface="Calibri"/>
                <a:cs typeface="Times New Roman"/>
              </a:rPr>
              <a:t>GPhC</a:t>
            </a:r>
            <a:r>
              <a:rPr lang="it-IT" dirty="0">
                <a:latin typeface="Calibri"/>
                <a:ea typeface="Calibri"/>
                <a:cs typeface="Times New Roman"/>
              </a:rPr>
              <a:t>-accreditati per permettere ai </a:t>
            </a:r>
            <a:r>
              <a:rPr lang="it-IT" dirty="0" err="1">
                <a:latin typeface="Calibri"/>
                <a:ea typeface="Calibri"/>
                <a:cs typeface="Times New Roman"/>
              </a:rPr>
              <a:t>prescrittori</a:t>
            </a:r>
            <a:r>
              <a:rPr lang="it-IT" dirty="0">
                <a:latin typeface="Calibri"/>
                <a:ea typeface="Calibri"/>
                <a:cs typeface="Times New Roman"/>
              </a:rPr>
              <a:t> supplementari di diventare </a:t>
            </a:r>
            <a:r>
              <a:rPr lang="it-IT" dirty="0" err="1">
                <a:latin typeface="Calibri"/>
                <a:ea typeface="Calibri"/>
                <a:cs typeface="Times New Roman"/>
              </a:rPr>
              <a:t>prescrittori</a:t>
            </a:r>
            <a:r>
              <a:rPr lang="it-IT" dirty="0">
                <a:latin typeface="Calibri"/>
                <a:ea typeface="Calibri"/>
                <a:cs typeface="Times New Roman"/>
              </a:rPr>
              <a:t> indipendenti qualificati. Il corso di conversione è costituito da almeno due giorni di attività didattica e di apprendimento e due giorni di apprendimento in pratica.</a:t>
            </a:r>
          </a:p>
          <a:p>
            <a:pPr>
              <a:lnSpc>
                <a:spcPct val="115000"/>
              </a:lnSpc>
              <a:spcAft>
                <a:spcPts val="1000"/>
              </a:spcAft>
            </a:pPr>
            <a:r>
              <a:rPr lang="it-IT" dirty="0">
                <a:latin typeface="Calibri"/>
                <a:ea typeface="Calibri"/>
                <a:cs typeface="Times New Roman"/>
              </a:rPr>
              <a:t>È possibile trovare un elenco delle università che offrono programmi indipendenti di prescrizione insieme agli ultimi rapporti di accreditamento.</a:t>
            </a:r>
          </a:p>
          <a:p>
            <a:pPr marL="0" indent="0">
              <a:buNone/>
            </a:pPr>
            <a:endParaRPr lang="it-IT" dirty="0"/>
          </a:p>
        </p:txBody>
      </p:sp>
    </p:spTree>
    <p:extLst>
      <p:ext uri="{BB962C8B-B14F-4D97-AF65-F5344CB8AC3E}">
        <p14:creationId xmlns:p14="http://schemas.microsoft.com/office/powerpoint/2010/main" val="119765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PROGRAMMA DI PRESCRITTORE INDIPENDENTE obblighi :</a:t>
            </a:r>
            <a:endParaRPr lang="it-IT" dirty="0">
              <a:solidFill>
                <a:srgbClr val="FF0000"/>
              </a:solidFill>
            </a:endParaRPr>
          </a:p>
        </p:txBody>
      </p:sp>
      <p:sp>
        <p:nvSpPr>
          <p:cNvPr id="3" name="Segnaposto testo 2"/>
          <p:cNvSpPr>
            <a:spLocks noGrp="1"/>
          </p:cNvSpPr>
          <p:nvPr>
            <p:ph type="body" idx="1"/>
          </p:nvPr>
        </p:nvSpPr>
        <p:spPr/>
        <p:txBody>
          <a:bodyPr/>
          <a:lstStyle/>
          <a:p>
            <a:pPr algn="ctr"/>
            <a:r>
              <a:rPr lang="it-IT" u="sng" dirty="0" smtClean="0">
                <a:solidFill>
                  <a:srgbClr val="0070C0"/>
                </a:solidFill>
              </a:rPr>
              <a:t>RICHIEDENTI</a:t>
            </a:r>
            <a:endParaRPr lang="it-IT" u="sng" dirty="0">
              <a:solidFill>
                <a:srgbClr val="0070C0"/>
              </a:solidFill>
            </a:endParaRPr>
          </a:p>
        </p:txBody>
      </p:sp>
      <p:sp>
        <p:nvSpPr>
          <p:cNvPr id="4" name="Segnaposto contenuto 3"/>
          <p:cNvSpPr>
            <a:spLocks noGrp="1"/>
          </p:cNvSpPr>
          <p:nvPr>
            <p:ph sz="half" idx="2"/>
          </p:nvPr>
        </p:nvSpPr>
        <p:spPr/>
        <p:txBody>
          <a:bodyPr>
            <a:normAutofit/>
          </a:bodyPr>
          <a:lstStyle/>
          <a:p>
            <a:pPr algn="just">
              <a:lnSpc>
                <a:spcPct val="115000"/>
              </a:lnSpc>
              <a:spcAft>
                <a:spcPts val="1000"/>
              </a:spcAft>
            </a:pPr>
            <a:r>
              <a:rPr lang="it-IT" dirty="0" smtClean="0">
                <a:latin typeface="Century Gothic" panose="020B0502020202020204" pitchFamily="34" charset="0"/>
                <a:ea typeface="Calibri"/>
                <a:cs typeface="Times New Roman"/>
              </a:rPr>
              <a:t>Devono identificare una </a:t>
            </a:r>
            <a:r>
              <a:rPr lang="it-IT" dirty="0">
                <a:latin typeface="Century Gothic" panose="020B0502020202020204" pitchFamily="34" charset="0"/>
                <a:ea typeface="Calibri"/>
                <a:cs typeface="Times New Roman"/>
              </a:rPr>
              <a:t>zona di pratica clinica in cui sviluppare le </a:t>
            </a:r>
            <a:r>
              <a:rPr lang="it-IT" dirty="0" smtClean="0">
                <a:latin typeface="Century Gothic" panose="020B0502020202020204" pitchFamily="34" charset="0"/>
                <a:ea typeface="Calibri"/>
                <a:cs typeface="Times New Roman"/>
              </a:rPr>
              <a:t>proprie </a:t>
            </a:r>
            <a:r>
              <a:rPr lang="it-IT" dirty="0">
                <a:latin typeface="Century Gothic" panose="020B0502020202020204" pitchFamily="34" charset="0"/>
                <a:ea typeface="Calibri"/>
                <a:cs typeface="Times New Roman"/>
              </a:rPr>
              <a:t>abilità di prescrizione ed avere conoscenza clinica, </a:t>
            </a:r>
            <a:r>
              <a:rPr lang="it-IT" dirty="0" smtClean="0">
                <a:latin typeface="Century Gothic" panose="020B0502020202020204" pitchFamily="34" charset="0"/>
                <a:ea typeface="Calibri"/>
                <a:cs typeface="Times New Roman"/>
              </a:rPr>
              <a:t>farmacologica </a:t>
            </a:r>
            <a:r>
              <a:rPr lang="it-IT" dirty="0">
                <a:latin typeface="Century Gothic" panose="020B0502020202020204" pitchFamily="34" charset="0"/>
                <a:ea typeface="Calibri"/>
                <a:cs typeface="Times New Roman"/>
              </a:rPr>
              <a:t>e farmaceutica </a:t>
            </a:r>
            <a:r>
              <a:rPr lang="it-IT" dirty="0" smtClean="0">
                <a:latin typeface="Century Gothic" panose="020B0502020202020204" pitchFamily="34" charset="0"/>
                <a:ea typeface="Calibri"/>
                <a:cs typeface="Times New Roman"/>
              </a:rPr>
              <a:t>aggiornata; inoltre,  nella prassi dimostrare come si riflettono tali conoscenze sulle proprie prestazioni e prendersene la responsabilità.</a:t>
            </a:r>
            <a:endParaRPr lang="it-IT" dirty="0"/>
          </a:p>
        </p:txBody>
      </p:sp>
      <p:sp>
        <p:nvSpPr>
          <p:cNvPr id="5" name="Segnaposto testo 4"/>
          <p:cNvSpPr>
            <a:spLocks noGrp="1"/>
          </p:cNvSpPr>
          <p:nvPr>
            <p:ph type="body" sz="quarter" idx="3"/>
          </p:nvPr>
        </p:nvSpPr>
        <p:spPr/>
        <p:txBody>
          <a:bodyPr/>
          <a:lstStyle/>
          <a:p>
            <a:pPr algn="ctr"/>
            <a:r>
              <a:rPr lang="it-IT" u="sng" dirty="0" smtClean="0">
                <a:solidFill>
                  <a:srgbClr val="0070C0"/>
                </a:solidFill>
              </a:rPr>
              <a:t>FORNITORI</a:t>
            </a:r>
            <a:endParaRPr lang="it-IT" u="sng" dirty="0">
              <a:solidFill>
                <a:srgbClr val="0070C0"/>
              </a:solidFill>
            </a:endParaRPr>
          </a:p>
        </p:txBody>
      </p:sp>
      <p:sp>
        <p:nvSpPr>
          <p:cNvPr id="6" name="Segnaposto contenuto 5"/>
          <p:cNvSpPr>
            <a:spLocks noGrp="1"/>
          </p:cNvSpPr>
          <p:nvPr>
            <p:ph sz="quarter" idx="4"/>
          </p:nvPr>
        </p:nvSpPr>
        <p:spPr/>
        <p:txBody>
          <a:bodyPr>
            <a:noAutofit/>
          </a:bodyPr>
          <a:lstStyle/>
          <a:p>
            <a:pPr algn="just">
              <a:lnSpc>
                <a:spcPct val="115000"/>
              </a:lnSpc>
              <a:spcAft>
                <a:spcPts val="1000"/>
              </a:spcAft>
            </a:pPr>
            <a:r>
              <a:rPr lang="it-IT" sz="1600" dirty="0" smtClean="0">
                <a:latin typeface="Century Gothic" panose="020B0502020202020204" pitchFamily="34" charset="0"/>
                <a:ea typeface="Calibri"/>
                <a:cs typeface="Times New Roman"/>
              </a:rPr>
              <a:t>Devono assicurare </a:t>
            </a:r>
            <a:r>
              <a:rPr lang="it-IT" sz="1600" dirty="0">
                <a:latin typeface="Century Gothic" panose="020B0502020202020204" pitchFamily="34" charset="0"/>
                <a:ea typeface="Calibri"/>
                <a:cs typeface="Times New Roman"/>
              </a:rPr>
              <a:t>che il medico </a:t>
            </a:r>
            <a:r>
              <a:rPr lang="it-IT" sz="1600" dirty="0" smtClean="0">
                <a:latin typeface="Century Gothic" panose="020B0502020202020204" pitchFamily="34" charset="0"/>
                <a:ea typeface="Calibri"/>
                <a:cs typeface="Times New Roman"/>
              </a:rPr>
              <a:t>designato (DMP</a:t>
            </a:r>
            <a:r>
              <a:rPr lang="it-IT" sz="1600" dirty="0">
                <a:latin typeface="Century Gothic" panose="020B0502020202020204" pitchFamily="34" charset="0"/>
                <a:ea typeface="Calibri"/>
                <a:cs typeface="Times New Roman"/>
              </a:rPr>
              <a:t>), identificato dal farmacista, abbia una formazione e un'esperienza adeguata al loro ruolo. Ciò può essere dimostrato dall'aderenza al reparto di Consiglio di salute (2001). Il DMP deve avere </a:t>
            </a:r>
            <a:r>
              <a:rPr lang="it-IT" sz="1600" dirty="0" smtClean="0">
                <a:latin typeface="Century Gothic" panose="020B0502020202020204" pitchFamily="34" charset="0"/>
                <a:ea typeface="Calibri"/>
                <a:cs typeface="Times New Roman"/>
              </a:rPr>
              <a:t>acconsentito </a:t>
            </a:r>
            <a:r>
              <a:rPr lang="it-IT" sz="1600" dirty="0">
                <a:latin typeface="Century Gothic" panose="020B0502020202020204" pitchFamily="34" charset="0"/>
                <a:ea typeface="Calibri"/>
                <a:cs typeface="Times New Roman"/>
              </a:rPr>
              <a:t>per fornire la vigilanza, il supporto e le occasioni d'ombra per lo studente ed avere una conoscenza </a:t>
            </a:r>
            <a:r>
              <a:rPr lang="it-IT" sz="1600" dirty="0" smtClean="0">
                <a:latin typeface="Century Gothic" panose="020B0502020202020204" pitchFamily="34" charset="0"/>
                <a:ea typeface="Calibri"/>
                <a:cs typeface="Times New Roman"/>
              </a:rPr>
              <a:t>dei </a:t>
            </a:r>
            <a:r>
              <a:rPr lang="it-IT" sz="1600" dirty="0">
                <a:latin typeface="Century Gothic" panose="020B0502020202020204" pitchFamily="34" charset="0"/>
                <a:ea typeface="Calibri"/>
                <a:cs typeface="Times New Roman"/>
              </a:rPr>
              <a:t>requisiti di </a:t>
            </a:r>
            <a:r>
              <a:rPr lang="it-IT" sz="1600" dirty="0" err="1">
                <a:latin typeface="Century Gothic" panose="020B0502020202020204" pitchFamily="34" charset="0"/>
                <a:ea typeface="Calibri"/>
                <a:cs typeface="Times New Roman"/>
              </a:rPr>
              <a:t>GPhC</a:t>
            </a:r>
            <a:r>
              <a:rPr lang="it-IT" sz="1600" dirty="0">
                <a:latin typeface="Century Gothic" panose="020B0502020202020204" pitchFamily="34" charset="0"/>
                <a:ea typeface="Calibri"/>
                <a:cs typeface="Times New Roman"/>
              </a:rPr>
              <a:t> </a:t>
            </a:r>
            <a:r>
              <a:rPr lang="it-IT" sz="1600" dirty="0" smtClean="0">
                <a:latin typeface="Century Gothic" panose="020B0502020202020204" pitchFamily="34" charset="0"/>
                <a:ea typeface="Calibri"/>
                <a:cs typeface="Times New Roman"/>
              </a:rPr>
              <a:t>e dei </a:t>
            </a:r>
            <a:r>
              <a:rPr lang="it-IT" sz="1600" dirty="0">
                <a:latin typeface="Century Gothic" panose="020B0502020202020204" pitchFamily="34" charset="0"/>
                <a:ea typeface="Calibri"/>
                <a:cs typeface="Times New Roman"/>
              </a:rPr>
              <a:t>risultati </a:t>
            </a:r>
            <a:r>
              <a:rPr lang="it-IT" sz="1600" dirty="0" smtClean="0">
                <a:latin typeface="Century Gothic" panose="020B0502020202020204" pitchFamily="34" charset="0"/>
                <a:ea typeface="Calibri"/>
                <a:cs typeface="Times New Roman"/>
              </a:rPr>
              <a:t>richiesti  dal programma</a:t>
            </a:r>
            <a:r>
              <a:rPr lang="it-IT" sz="1600" dirty="0">
                <a:latin typeface="Century Gothic" panose="020B0502020202020204" pitchFamily="34" charset="0"/>
                <a:ea typeface="Calibri"/>
                <a:cs typeface="Times New Roman"/>
              </a:rPr>
              <a:t>.</a:t>
            </a:r>
          </a:p>
          <a:p>
            <a:endParaRPr lang="it-IT" sz="1600" dirty="0"/>
          </a:p>
        </p:txBody>
      </p:sp>
    </p:spTree>
    <p:extLst>
      <p:ext uri="{BB962C8B-B14F-4D97-AF65-F5344CB8AC3E}">
        <p14:creationId xmlns:p14="http://schemas.microsoft.com/office/powerpoint/2010/main" val="191385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IN FRANCIA</a:t>
            </a:r>
            <a:endParaRPr lang="it-IT" dirty="0">
              <a:solidFill>
                <a:srgbClr val="FF0000"/>
              </a:solidFill>
            </a:endParaRPr>
          </a:p>
        </p:txBody>
      </p:sp>
      <p:sp>
        <p:nvSpPr>
          <p:cNvPr id="3" name="Segnaposto contenuto 2"/>
          <p:cNvSpPr>
            <a:spLocks noGrp="1"/>
          </p:cNvSpPr>
          <p:nvPr>
            <p:ph idx="1"/>
          </p:nvPr>
        </p:nvSpPr>
        <p:spPr/>
        <p:txBody>
          <a:bodyPr/>
          <a:lstStyle/>
          <a:p>
            <a:pPr algn="just"/>
            <a:r>
              <a:rPr lang="it-IT" dirty="0">
                <a:solidFill>
                  <a:srgbClr val="444444"/>
                </a:solidFill>
                <a:ea typeface="Calibri"/>
                <a:cs typeface="Times New Roman"/>
              </a:rPr>
              <a:t>La Francia ha portato a termine la riorganizzazione del corso di laurea in Farmacia: professionalizzazione precoce e migliore corrispondenza con la pratica </a:t>
            </a:r>
            <a:r>
              <a:rPr lang="it-IT" dirty="0" smtClean="0">
                <a:solidFill>
                  <a:srgbClr val="444444"/>
                </a:solidFill>
                <a:ea typeface="Calibri"/>
                <a:cs typeface="Times New Roman"/>
              </a:rPr>
              <a:t>professionale in </a:t>
            </a:r>
            <a:r>
              <a:rPr lang="it-IT" dirty="0">
                <a:solidFill>
                  <a:srgbClr val="444444"/>
                </a:solidFill>
                <a:ea typeface="Calibri"/>
                <a:cs typeface="Times New Roman"/>
              </a:rPr>
              <a:t>linea con l’evoluzione della professione prevista dalla nuova convenzione farmaceutica. In pratica ci sarà una riduzione delle discipline di base, come fisica e chimica, a favore dell’introduzione precoce d’insegnamenti più specialistici. «Gli studenti saranno sensibilizzati al tema della comunicazione già al secondo anno» ha spiegato</a:t>
            </a:r>
            <a:r>
              <a:rPr lang="it-IT" i="1" dirty="0">
                <a:solidFill>
                  <a:srgbClr val="444444"/>
                </a:solidFill>
                <a:ea typeface="Calibri"/>
              </a:rPr>
              <a:t> </a:t>
            </a:r>
            <a:r>
              <a:rPr lang="it-IT" b="1" dirty="0">
                <a:solidFill>
                  <a:srgbClr val="444444"/>
                </a:solidFill>
                <a:ea typeface="Calibri"/>
              </a:rPr>
              <a:t>Dominique</a:t>
            </a:r>
            <a:r>
              <a:rPr lang="it-IT" dirty="0">
                <a:solidFill>
                  <a:srgbClr val="444444"/>
                </a:solidFill>
                <a:ea typeface="Calibri"/>
                <a:cs typeface="Times New Roman"/>
              </a:rPr>
              <a:t> </a:t>
            </a:r>
            <a:r>
              <a:rPr lang="it-IT" b="1" dirty="0" err="1">
                <a:solidFill>
                  <a:srgbClr val="444444"/>
                </a:solidFill>
                <a:ea typeface="Calibri"/>
              </a:rPr>
              <a:t>Porquet</a:t>
            </a:r>
            <a:r>
              <a:rPr lang="it-IT" dirty="0">
                <a:solidFill>
                  <a:srgbClr val="444444"/>
                </a:solidFill>
                <a:ea typeface="Calibri"/>
                <a:cs typeface="Times New Roman"/>
              </a:rPr>
              <a:t>, presidente della conferenza dei farmacisti «comunicazione con gli altri professionisti sanitari per partecipare alle reti di cura, e comunicazione con i pazienti per preparare colloqui sui farmaci. È previsto anche un corso di Educazione terapeutica del paziente». </a:t>
            </a:r>
            <a:endParaRPr lang="it-IT" dirty="0"/>
          </a:p>
        </p:txBody>
      </p:sp>
    </p:spTree>
    <p:extLst>
      <p:ext uri="{BB962C8B-B14F-4D97-AF65-F5344CB8AC3E}">
        <p14:creationId xmlns:p14="http://schemas.microsoft.com/office/powerpoint/2010/main" val="379475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 OLTRE OCEANO?</a:t>
            </a:r>
            <a:endParaRPr lang="it-IT" dirty="0"/>
          </a:p>
        </p:txBody>
      </p:sp>
      <p:sp>
        <p:nvSpPr>
          <p:cNvPr id="3" name="Segnaposto testo 2"/>
          <p:cNvSpPr>
            <a:spLocks noGrp="1"/>
          </p:cNvSpPr>
          <p:nvPr>
            <p:ph type="body" idx="1"/>
          </p:nvPr>
        </p:nvSpPr>
        <p:spPr>
          <a:xfrm>
            <a:off x="2589212" y="3039762"/>
            <a:ext cx="8915399" cy="2870148"/>
          </a:xfrm>
        </p:spPr>
        <p:txBody>
          <a:bodyPr>
            <a:normAutofit/>
          </a:bodyPr>
          <a:lstStyle/>
          <a:p>
            <a:r>
              <a:rPr lang="it-IT" sz="3200" b="1" dirty="0" smtClean="0"/>
              <a:t>ES:    CANADA</a:t>
            </a:r>
            <a:endParaRPr lang="it-IT" sz="3200" b="1" dirty="0"/>
          </a:p>
        </p:txBody>
      </p:sp>
    </p:spTree>
    <p:extLst>
      <p:ext uri="{BB962C8B-B14F-4D97-AF65-F5344CB8AC3E}">
        <p14:creationId xmlns:p14="http://schemas.microsoft.com/office/powerpoint/2010/main" val="328762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IN CANADA:</a:t>
            </a:r>
            <a:br>
              <a:rPr lang="it-IT" dirty="0" smtClean="0">
                <a:solidFill>
                  <a:srgbClr val="FF0000"/>
                </a:solidFill>
              </a:rPr>
            </a:br>
            <a:r>
              <a:rPr lang="it-IT" dirty="0" smtClean="0">
                <a:solidFill>
                  <a:srgbClr val="FF0000"/>
                </a:solidFill>
              </a:rPr>
              <a:t> FULCRO DEL SSN</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solidFill>
                  <a:srgbClr val="0070C0"/>
                </a:solidFill>
              </a:rPr>
              <a:t>CANADIAN  PHARMACEUTICAL  JOURNAL</a:t>
            </a:r>
            <a:endParaRPr lang="it-IT" dirty="0">
              <a:solidFill>
                <a:srgbClr val="0070C0"/>
              </a:solidFill>
            </a:endParaRPr>
          </a:p>
          <a:p>
            <a:pPr lvl="1" algn="just"/>
            <a:r>
              <a:rPr lang="it-IT" dirty="0" smtClean="0"/>
              <a:t>Studio dal titolo « </a:t>
            </a:r>
            <a:r>
              <a:rPr lang="it-IT" dirty="0" err="1" smtClean="0"/>
              <a:t>Applying</a:t>
            </a:r>
            <a:r>
              <a:rPr lang="it-IT" dirty="0" smtClean="0"/>
              <a:t> the </a:t>
            </a:r>
            <a:r>
              <a:rPr lang="it-IT" dirty="0" err="1" smtClean="0"/>
              <a:t>pharmaceutical</a:t>
            </a:r>
            <a:r>
              <a:rPr lang="it-IT" dirty="0" smtClean="0"/>
              <a:t> care model to </a:t>
            </a:r>
            <a:r>
              <a:rPr lang="it-IT" dirty="0" err="1" smtClean="0"/>
              <a:t>assess</a:t>
            </a:r>
            <a:r>
              <a:rPr lang="it-IT" dirty="0" smtClean="0"/>
              <a:t> </a:t>
            </a:r>
            <a:r>
              <a:rPr lang="it-IT" dirty="0" err="1" smtClean="0"/>
              <a:t>pharmacist</a:t>
            </a:r>
            <a:r>
              <a:rPr lang="it-IT" dirty="0" smtClean="0"/>
              <a:t> service  in a </a:t>
            </a:r>
            <a:r>
              <a:rPr lang="it-IT" dirty="0" err="1" smtClean="0"/>
              <a:t>primary</a:t>
            </a:r>
            <a:r>
              <a:rPr lang="it-IT" dirty="0" smtClean="0"/>
              <a:t> care </a:t>
            </a:r>
            <a:r>
              <a:rPr lang="it-IT" dirty="0" err="1" smtClean="0"/>
              <a:t>setting</a:t>
            </a:r>
            <a:r>
              <a:rPr lang="it-IT" dirty="0" smtClean="0"/>
              <a:t>» che ha indagato l’impatto di un gruppo di professionisti, tra cui anche farmacisti, denominati «</a:t>
            </a:r>
            <a:r>
              <a:rPr lang="it-IT" i="1" u="sng" dirty="0" smtClean="0"/>
              <a:t>family </a:t>
            </a:r>
            <a:r>
              <a:rPr lang="it-IT" i="1" u="sng" dirty="0" err="1" smtClean="0"/>
              <a:t>healt</a:t>
            </a:r>
            <a:r>
              <a:rPr lang="it-IT" i="1" u="sng" dirty="0" smtClean="0"/>
              <a:t> teams</a:t>
            </a:r>
            <a:r>
              <a:rPr lang="it-IT" dirty="0" smtClean="0"/>
              <a:t>»,  i quali hanno operato negli ultimi 10 anni in Ontario, a disposizione dei pazienti e di altri professionisti della salute per questioni riguardanti la farmacologia.</a:t>
            </a:r>
          </a:p>
          <a:p>
            <a:pPr lvl="1" algn="just"/>
            <a:r>
              <a:rPr lang="it-IT" dirty="0" smtClean="0"/>
              <a:t>I dati sono stati raccolti da ottobre 2013 a settembre 2015 su un gruppo di 1799 pazienti, che si sono rivolti ai farmacisti per i problemi più disparati: da malattie infettive ed immunologiche (9%) a problemi di salute mentale (8,4%), diabete (8%), dolori muscolo-scheletrici cronici (7,9%), questioni ematologiche(7,4%), ipertensione (6,3%), gravidanza e allattamento (5,2%), problemi gastro-intestinali (5%), respiratori (3%).</a:t>
            </a:r>
            <a:endParaRPr lang="it-IT" dirty="0"/>
          </a:p>
        </p:txBody>
      </p:sp>
    </p:spTree>
    <p:extLst>
      <p:ext uri="{BB962C8B-B14F-4D97-AF65-F5344CB8AC3E}">
        <p14:creationId xmlns:p14="http://schemas.microsoft.com/office/powerpoint/2010/main" val="83330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IN CANADA:</a:t>
            </a:r>
            <a:br>
              <a:rPr lang="it-IT" dirty="0" smtClean="0">
                <a:solidFill>
                  <a:srgbClr val="FF0000"/>
                </a:solidFill>
              </a:rPr>
            </a:br>
            <a:r>
              <a:rPr lang="it-IT" dirty="0" smtClean="0">
                <a:solidFill>
                  <a:srgbClr val="FF0000"/>
                </a:solidFill>
              </a:rPr>
              <a:t> FULCRO DEL SSN</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solidFill>
                  <a:srgbClr val="0070C0"/>
                </a:solidFill>
              </a:rPr>
              <a:t>CONCLUSIONI:</a:t>
            </a:r>
          </a:p>
          <a:p>
            <a:pPr lvl="1" algn="just">
              <a:lnSpc>
                <a:spcPts val="1950"/>
              </a:lnSpc>
              <a:spcAft>
                <a:spcPts val="1950"/>
              </a:spcAft>
            </a:pPr>
            <a:r>
              <a:rPr lang="it-IT" sz="1800" dirty="0" smtClean="0"/>
              <a:t>Nel contesto del SSN il </a:t>
            </a:r>
            <a:r>
              <a:rPr lang="it-IT" sz="1800" dirty="0">
                <a:solidFill>
                  <a:srgbClr val="222222"/>
                </a:solidFill>
                <a:ea typeface="Times New Roman"/>
                <a:cs typeface="Times New Roman"/>
              </a:rPr>
              <a:t>ruolo dei farmacisti può risultare via via più importante, «non solamente per la tradizionale dispensazione di medicinali, ma anche ad esempio per seguire le cure farmacologiche nel loro complesso. È stato dimostrato che integrare i farmacisti nei team che prendono in carico i pazienti consente di migliorare i risultati delle terapie e più in generale l’impatto in termini di salute. Inoltre, ciò può consentire di diminuire i costi per il sistema sanitario, in particolare per quanto riguarda alcune malattie croniche, incluso diabete e ipertensione».</a:t>
            </a:r>
            <a:endParaRPr lang="it-IT" sz="1800" dirty="0">
              <a:ea typeface="Calibri"/>
              <a:cs typeface="Times New Roman"/>
            </a:endParaRPr>
          </a:p>
          <a:p>
            <a:pPr marL="0" indent="0">
              <a:lnSpc>
                <a:spcPct val="115000"/>
              </a:lnSpc>
              <a:spcAft>
                <a:spcPts val="1000"/>
              </a:spcAft>
              <a:buNone/>
            </a:pPr>
            <a:endParaRPr lang="it-IT" dirty="0">
              <a:latin typeface="Calibri"/>
              <a:ea typeface="Calibri"/>
              <a:cs typeface="Times New Roman"/>
            </a:endParaRPr>
          </a:p>
          <a:p>
            <a:pPr lvl="1"/>
            <a:endParaRPr lang="it-IT" dirty="0"/>
          </a:p>
        </p:txBody>
      </p:sp>
    </p:spTree>
    <p:extLst>
      <p:ext uri="{BB962C8B-B14F-4D97-AF65-F5344CB8AC3E}">
        <p14:creationId xmlns:p14="http://schemas.microsoft.com/office/powerpoint/2010/main" val="2401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8554" y="1680519"/>
            <a:ext cx="8915399" cy="3117040"/>
          </a:xfrm>
        </p:spPr>
        <p:txBody>
          <a:bodyPr>
            <a:noAutofit/>
          </a:bodyPr>
          <a:lstStyle/>
          <a:p>
            <a:pPr algn="ctr"/>
            <a:r>
              <a:rPr lang="it-IT" sz="12500" dirty="0" smtClean="0"/>
              <a:t>E IN ITALIA?</a:t>
            </a:r>
            <a:endParaRPr lang="it-IT" sz="12500" dirty="0"/>
          </a:p>
        </p:txBody>
      </p:sp>
    </p:spTree>
    <p:extLst>
      <p:ext uri="{BB962C8B-B14F-4D97-AF65-F5344CB8AC3E}">
        <p14:creationId xmlns:p14="http://schemas.microsoft.com/office/powerpoint/2010/main" val="421992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0547" y="739440"/>
            <a:ext cx="8911687" cy="1280890"/>
          </a:xfrm>
        </p:spPr>
        <p:txBody>
          <a:bodyPr/>
          <a:lstStyle/>
          <a:p>
            <a:pPr algn="ctr"/>
            <a:r>
              <a:rPr lang="it-IT" dirty="0" smtClean="0">
                <a:solidFill>
                  <a:srgbClr val="FF0000"/>
                </a:solidFill>
              </a:rPr>
              <a:t>IL FARMACISTA IN GERMANIA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POSSIBILITA’ DI CARRIERA INFINITE</a:t>
            </a:r>
          </a:p>
          <a:p>
            <a:pPr algn="just"/>
            <a:r>
              <a:rPr lang="it-IT" dirty="0" smtClean="0"/>
              <a:t>LIBERO MERCATO</a:t>
            </a:r>
          </a:p>
          <a:p>
            <a:r>
              <a:rPr lang="it-IT" dirty="0" smtClean="0"/>
              <a:t>ASSENZA DI CCNL (se non per i neolaureati a garantire uno stipendio min.)</a:t>
            </a:r>
          </a:p>
          <a:p>
            <a:r>
              <a:rPr lang="it-IT" dirty="0" smtClean="0"/>
              <a:t>RETRIBUZIONE COMMISURATA ALL’ESPERIENZA</a:t>
            </a:r>
          </a:p>
          <a:p>
            <a:r>
              <a:rPr lang="it-IT" dirty="0" smtClean="0"/>
              <a:t>ASSENZA DI PIANTA ORGANICA</a:t>
            </a:r>
          </a:p>
          <a:p>
            <a:r>
              <a:rPr lang="it-IT" dirty="0" smtClean="0"/>
              <a:t>FARMACISTA: FIGURA AL PARI DI UN MEDICO O DI UN AVVOCATO, NON DI UN COMMESSO</a:t>
            </a:r>
            <a:endParaRPr lang="it-IT" dirty="0"/>
          </a:p>
          <a:p>
            <a:r>
              <a:rPr lang="it-IT" dirty="0" smtClean="0"/>
              <a:t>FARMACISTA QUALIFICATO GUADAGNA PIU’ DEL TITOLARE</a:t>
            </a:r>
          </a:p>
          <a:p>
            <a:r>
              <a:rPr lang="it-IT" dirty="0" smtClean="0"/>
              <a:t>ENPAF AL PARI DELLA NOSTRA INPS, NON DOPPIA CONTRIBUZIONE</a:t>
            </a:r>
            <a:endParaRPr lang="it-IT" dirty="0"/>
          </a:p>
        </p:txBody>
      </p:sp>
    </p:spTree>
    <p:extLst>
      <p:ext uri="{BB962C8B-B14F-4D97-AF65-F5344CB8AC3E}">
        <p14:creationId xmlns:p14="http://schemas.microsoft.com/office/powerpoint/2010/main" val="46443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b="1" dirty="0">
                <a:solidFill>
                  <a:prstClr val="black">
                    <a:lumMod val="85000"/>
                    <a:lumOff val="15000"/>
                  </a:prstClr>
                </a:solidFill>
              </a:rPr>
              <a:t>GRAZIE PER L’ATTENZIONE</a:t>
            </a:r>
            <a:r>
              <a:rPr lang="it-IT" sz="4000" dirty="0">
                <a:solidFill>
                  <a:prstClr val="black">
                    <a:lumMod val="85000"/>
                    <a:lumOff val="15000"/>
                  </a:prstClr>
                </a:solidFill>
              </a:rPr>
              <a:t/>
            </a:r>
            <a:br>
              <a:rPr lang="it-IT" sz="4000" dirty="0">
                <a:solidFill>
                  <a:prstClr val="black">
                    <a:lumMod val="85000"/>
                    <a:lumOff val="15000"/>
                  </a:prstClr>
                </a:solidFill>
              </a:rPr>
            </a:br>
            <a:r>
              <a:rPr lang="it-IT" sz="4000" dirty="0" smtClean="0">
                <a:solidFill>
                  <a:prstClr val="black">
                    <a:lumMod val="85000"/>
                    <a:lumOff val="15000"/>
                  </a:prstClr>
                </a:solidFill>
              </a:rPr>
              <a:t>dr.ssa </a:t>
            </a:r>
            <a:r>
              <a:rPr lang="it-IT" sz="4000" dirty="0">
                <a:solidFill>
                  <a:prstClr val="black">
                    <a:lumMod val="85000"/>
                    <a:lumOff val="15000"/>
                  </a:prstClr>
                </a:solidFill>
              </a:rPr>
              <a:t>Anna Paola Marra</a:t>
            </a:r>
            <a:br>
              <a:rPr lang="it-IT" sz="4000" dirty="0">
                <a:solidFill>
                  <a:prstClr val="black">
                    <a:lumMod val="85000"/>
                    <a:lumOff val="15000"/>
                  </a:prstClr>
                </a:solidFill>
              </a:rPr>
            </a:br>
            <a:endParaRPr lang="it-IT" dirty="0"/>
          </a:p>
        </p:txBody>
      </p:sp>
      <p:sp>
        <p:nvSpPr>
          <p:cNvPr id="3" name="Segnaposto testo 2"/>
          <p:cNvSpPr>
            <a:spLocks noGrp="1"/>
          </p:cNvSpPr>
          <p:nvPr>
            <p:ph type="body" sz="quarter" idx="13"/>
          </p:nvPr>
        </p:nvSpPr>
        <p:spPr>
          <a:xfrm>
            <a:off x="2589212" y="2660823"/>
            <a:ext cx="8915400" cy="1515762"/>
          </a:xfrm>
        </p:spPr>
        <p:txBody>
          <a:bodyPr/>
          <a:lstStyle/>
          <a:p>
            <a:pPr algn="ctr"/>
            <a:r>
              <a:rPr lang="it-IT" sz="4000" b="1" dirty="0" err="1">
                <a:solidFill>
                  <a:prstClr val="black">
                    <a:lumMod val="85000"/>
                    <a:lumOff val="15000"/>
                  </a:prstClr>
                </a:solidFill>
                <a:ea typeface="+mj-ea"/>
                <a:cs typeface="+mj-cs"/>
              </a:rPr>
              <a:t>UNaFTiSP</a:t>
            </a:r>
            <a:r>
              <a:rPr lang="it-IT" sz="4000" dirty="0">
                <a:solidFill>
                  <a:prstClr val="black">
                    <a:lumMod val="85000"/>
                    <a:lumOff val="15000"/>
                  </a:prstClr>
                </a:solidFill>
                <a:ea typeface="+mj-ea"/>
                <a:cs typeface="+mj-cs"/>
              </a:rPr>
              <a:t/>
            </a:r>
            <a:br>
              <a:rPr lang="it-IT" sz="4000" dirty="0">
                <a:solidFill>
                  <a:prstClr val="black">
                    <a:lumMod val="85000"/>
                    <a:lumOff val="15000"/>
                  </a:prstClr>
                </a:solidFill>
                <a:ea typeface="+mj-ea"/>
                <a:cs typeface="+mj-cs"/>
              </a:rPr>
            </a:br>
            <a:r>
              <a:rPr lang="it-IT" sz="4000" dirty="0">
                <a:solidFill>
                  <a:prstClr val="black">
                    <a:lumMod val="85000"/>
                    <a:lumOff val="15000"/>
                  </a:prstClr>
                </a:solidFill>
                <a:ea typeface="+mj-ea"/>
                <a:cs typeface="+mj-cs"/>
              </a:rPr>
              <a:t>www.unaftisp.com</a:t>
            </a:r>
            <a:endParaRPr lang="it-IT" dirty="0"/>
          </a:p>
        </p:txBody>
      </p:sp>
      <p:sp>
        <p:nvSpPr>
          <p:cNvPr id="4" name="Segnaposto testo 3"/>
          <p:cNvSpPr>
            <a:spLocks noGrp="1"/>
          </p:cNvSpPr>
          <p:nvPr>
            <p:ph type="body" sz="half" idx="2"/>
          </p:nvPr>
        </p:nvSpPr>
        <p:spPr>
          <a:xfrm>
            <a:off x="2589213" y="4695568"/>
            <a:ext cx="8915400" cy="1215654"/>
          </a:xfrm>
        </p:spPr>
        <p:txBody>
          <a:bodyPr/>
          <a:lstStyle/>
          <a:p>
            <a:r>
              <a:rPr lang="it-IT" dirty="0" smtClean="0">
                <a:solidFill>
                  <a:schemeClr val="tx1"/>
                </a:solidFill>
              </a:rPr>
              <a:t>Fonti:</a:t>
            </a:r>
            <a:r>
              <a:rPr lang="it-IT" dirty="0" smtClean="0">
                <a:solidFill>
                  <a:srgbClr val="FF0000"/>
                </a:solidFill>
              </a:rPr>
              <a:t>  </a:t>
            </a:r>
            <a:r>
              <a:rPr lang="it-IT" dirty="0" smtClean="0">
                <a:solidFill>
                  <a:srgbClr val="FF0000"/>
                </a:solidFill>
                <a:hlinkClick r:id="rId3"/>
              </a:rPr>
              <a:t>www.farmacistiallavoro.it</a:t>
            </a:r>
            <a:endParaRPr lang="it-IT" dirty="0" smtClean="0">
              <a:solidFill>
                <a:srgbClr val="FF0000"/>
              </a:solidFill>
            </a:endParaRPr>
          </a:p>
          <a:p>
            <a:r>
              <a:rPr lang="it-IT" dirty="0" smtClean="0">
                <a:solidFill>
                  <a:srgbClr val="FF0000"/>
                </a:solidFill>
              </a:rPr>
              <a:t>https://www.pharmacyregulation.org/education/pharmacist</a:t>
            </a:r>
            <a:endParaRPr lang="it-IT" dirty="0">
              <a:solidFill>
                <a:srgbClr val="FF0000"/>
              </a:solidFill>
            </a:endParaRPr>
          </a:p>
        </p:txBody>
      </p:sp>
    </p:spTree>
    <p:extLst>
      <p:ext uri="{BB962C8B-B14F-4D97-AF65-F5344CB8AC3E}">
        <p14:creationId xmlns:p14="http://schemas.microsoft.com/office/powerpoint/2010/main" val="377609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IN GERMANIA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ORDINE DEI FARMACISTI : 80 EURO ALL’ANNO CON SEMINARI GRATUITI</a:t>
            </a:r>
          </a:p>
          <a:p>
            <a:r>
              <a:rPr lang="it-IT" dirty="0" smtClean="0"/>
              <a:t>UNO O AL MAX DUE FARMACISTI PER FARMACIA</a:t>
            </a:r>
          </a:p>
          <a:p>
            <a:r>
              <a:rPr lang="it-IT" dirty="0" smtClean="0"/>
              <a:t>RUOLO DI SUPERVISORE, DIRETTORE DEL PERSONALE, OTTIMIZZA I COSTI</a:t>
            </a:r>
          </a:p>
          <a:p>
            <a:r>
              <a:rPr lang="it-IT" dirty="0" smtClean="0"/>
              <a:t>IN FARMACIA ESISTE IL PTA (ASSISTENTE TECNICO FARMACEUTICO)</a:t>
            </a:r>
          </a:p>
          <a:p>
            <a:r>
              <a:rPr lang="it-IT" dirty="0" smtClean="0"/>
              <a:t>AL MOMENTO NON PUO’ PRESCRIVERE FARMACI NE’ FARE INIEZIONI</a:t>
            </a:r>
          </a:p>
          <a:p>
            <a:r>
              <a:rPr lang="it-IT" dirty="0" smtClean="0"/>
              <a:t>PER LA FARMACIA IN GERMANIA C’E’ OBBLIGO DI CONSEGNA FARMACI A DOMICILIO, FORNITURA  AD OSPEDALI, CLINICHE, AMBULATORI.</a:t>
            </a:r>
          </a:p>
          <a:p>
            <a:r>
              <a:rPr lang="it-IT" dirty="0" smtClean="0"/>
              <a:t>IN FARMACIA E’ POSSIBILE FARE PREPARAZIONI INIETTABILI A CAMERA STERILE, BLISTER CON TERAPIA PERSONALIZZATA E TANTO ALTRO.</a:t>
            </a:r>
            <a:endParaRPr lang="it-IT" dirty="0"/>
          </a:p>
        </p:txBody>
      </p:sp>
    </p:spTree>
    <p:extLst>
      <p:ext uri="{BB962C8B-B14F-4D97-AF65-F5344CB8AC3E}">
        <p14:creationId xmlns:p14="http://schemas.microsoft.com/office/powerpoint/2010/main" val="166598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NEL REGNO UNITO</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PUO’ ESERCITARE COME:</a:t>
            </a:r>
          </a:p>
          <a:p>
            <a:pPr marL="914400" lvl="2" indent="0">
              <a:buNone/>
            </a:pPr>
            <a:endParaRPr lang="it-IT" dirty="0"/>
          </a:p>
          <a:p>
            <a:pPr lvl="2"/>
            <a:r>
              <a:rPr lang="it-IT" sz="1800" dirty="0" smtClean="0"/>
              <a:t>TITOLARE O COLLABORATORE IN UNA FARMACIA INDIPENDENTE</a:t>
            </a:r>
          </a:p>
          <a:p>
            <a:pPr lvl="2"/>
            <a:endParaRPr lang="it-IT" sz="1800" dirty="0"/>
          </a:p>
          <a:p>
            <a:pPr lvl="2"/>
            <a:r>
              <a:rPr lang="it-IT" sz="1800" dirty="0" smtClean="0"/>
              <a:t>RELIEF PHARMACIST (DIPENDENTE DI UNA CATENA)</a:t>
            </a:r>
          </a:p>
          <a:p>
            <a:pPr lvl="2" algn="just"/>
            <a:endParaRPr lang="it-IT" sz="1800" dirty="0"/>
          </a:p>
          <a:p>
            <a:pPr lvl="2"/>
            <a:r>
              <a:rPr lang="it-IT" sz="1800" dirty="0" smtClean="0"/>
              <a:t>LOCUM PHARMACIST (LIBERO PROFESSIONISTA SIA PER FARMACIE INDIPENDENTI CHE PER CATENE)</a:t>
            </a:r>
          </a:p>
          <a:p>
            <a:pPr lvl="2"/>
            <a:endParaRPr lang="it-IT" sz="1800" dirty="0"/>
          </a:p>
        </p:txBody>
      </p:sp>
    </p:spTree>
    <p:extLst>
      <p:ext uri="{BB962C8B-B14F-4D97-AF65-F5344CB8AC3E}">
        <p14:creationId xmlns:p14="http://schemas.microsoft.com/office/powerpoint/2010/main" val="240513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NEL REGNO UNITO</a:t>
            </a:r>
            <a:endParaRPr lang="it-IT" dirty="0">
              <a:solidFill>
                <a:srgbClr val="FF0000"/>
              </a:solidFill>
            </a:endParaRPr>
          </a:p>
        </p:txBody>
      </p:sp>
      <p:sp>
        <p:nvSpPr>
          <p:cNvPr id="3" name="Segnaposto contenuto 2"/>
          <p:cNvSpPr>
            <a:spLocks noGrp="1"/>
          </p:cNvSpPr>
          <p:nvPr>
            <p:ph idx="1"/>
          </p:nvPr>
        </p:nvSpPr>
        <p:spPr>
          <a:xfrm>
            <a:off x="2663353" y="1884978"/>
            <a:ext cx="8915400" cy="4038027"/>
          </a:xfrm>
        </p:spPr>
        <p:txBody>
          <a:bodyPr>
            <a:noAutofit/>
          </a:bodyPr>
          <a:lstStyle/>
          <a:p>
            <a:r>
              <a:rPr lang="it-IT" sz="2000" dirty="0" smtClean="0"/>
              <a:t>ASPETTO ECONOMICO:</a:t>
            </a:r>
          </a:p>
          <a:p>
            <a:endParaRPr lang="it-IT" sz="2000" dirty="0"/>
          </a:p>
          <a:p>
            <a:pPr lvl="1"/>
            <a:r>
              <a:rPr lang="it-IT" sz="2000" dirty="0" smtClean="0"/>
              <a:t>PUO’ARRIVARE A GUADAGNARE 4000 STERLINE AL MESE</a:t>
            </a:r>
          </a:p>
          <a:p>
            <a:pPr marL="457200" lvl="1" indent="0" algn="just">
              <a:buNone/>
            </a:pPr>
            <a:endParaRPr lang="it-IT" sz="2000" dirty="0" smtClean="0"/>
          </a:p>
          <a:p>
            <a:pPr lvl="1"/>
            <a:r>
              <a:rPr lang="it-IT" sz="2000" dirty="0" smtClean="0"/>
              <a:t>TASSAZIONE INTORNO AL 20%</a:t>
            </a:r>
          </a:p>
          <a:p>
            <a:pPr lvl="1"/>
            <a:endParaRPr lang="it-IT" sz="2000" dirty="0" smtClean="0"/>
          </a:p>
          <a:p>
            <a:pPr lvl="1"/>
            <a:r>
              <a:rPr lang="it-IT" sz="2000" dirty="0" smtClean="0"/>
              <a:t>PUO’ SCARICARE TUTTO: VESTIARIO, PASTI, BENZINA…</a:t>
            </a:r>
          </a:p>
          <a:p>
            <a:pPr lvl="1"/>
            <a:endParaRPr lang="it-IT" sz="2000" dirty="0" smtClean="0"/>
          </a:p>
          <a:p>
            <a:pPr lvl="1"/>
            <a:r>
              <a:rPr lang="it-IT" sz="2000" dirty="0" smtClean="0"/>
              <a:t>NON ESISTE EQUIVALENTE DELL’ENPAF</a:t>
            </a:r>
          </a:p>
        </p:txBody>
      </p:sp>
    </p:spTree>
    <p:extLst>
      <p:ext uri="{BB962C8B-B14F-4D97-AF65-F5344CB8AC3E}">
        <p14:creationId xmlns:p14="http://schemas.microsoft.com/office/powerpoint/2010/main" val="42867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NEL REGNO UNITO</a:t>
            </a: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r>
              <a:rPr lang="it-IT" sz="2000" dirty="0" smtClean="0"/>
              <a:t>NEL 90% DELLE FARMACIE C’E’ UN SOLO FARMACISTA, CIVILMENTE  E PENALMENTE RESPONSABILE  DI TUTTO CIO’ CHE ACCADE</a:t>
            </a:r>
          </a:p>
          <a:p>
            <a:endParaRPr lang="it-IT" sz="2000" dirty="0" smtClean="0"/>
          </a:p>
          <a:p>
            <a:r>
              <a:rPr lang="it-IT" sz="2000" dirty="0" smtClean="0"/>
              <a:t>ALL’INTERNO DELLE FARMACIE C’E’ ANCHE IL DISPENSER E LO STORE MANAGER</a:t>
            </a:r>
          </a:p>
          <a:p>
            <a:endParaRPr lang="it-IT" dirty="0" smtClean="0"/>
          </a:p>
          <a:p>
            <a:r>
              <a:rPr lang="it-IT" sz="2000" dirty="0" smtClean="0"/>
              <a:t>IL FARMACISTA E’ RESPONSABILE DEL CHECKING (FIRMA E SIGLA) DELLE PRESCRIZIONI</a:t>
            </a:r>
          </a:p>
          <a:p>
            <a:pPr marL="0" indent="0">
              <a:buNone/>
            </a:pPr>
            <a:endParaRPr lang="it-IT" dirty="0" smtClean="0"/>
          </a:p>
          <a:p>
            <a:r>
              <a:rPr lang="it-IT" sz="2000" dirty="0" smtClean="0"/>
              <a:t>IL FARMACISTA RISPONDE INOLTRE ALLE DOMANDE DEI CLIENTI, VALUTA LE INTERAZIONI FARMACOLOGICHE, DA’ CONSIGLI SUL FARMACO OTC</a:t>
            </a:r>
            <a:endParaRPr lang="it-IT" sz="2000" dirty="0"/>
          </a:p>
        </p:txBody>
      </p:sp>
      <p:sp>
        <p:nvSpPr>
          <p:cNvPr id="4" name="Rettangolo 3"/>
          <p:cNvSpPr/>
          <p:nvPr/>
        </p:nvSpPr>
        <p:spPr>
          <a:xfrm>
            <a:off x="12182475" y="4505990"/>
            <a:ext cx="3048000" cy="2554545"/>
          </a:xfrm>
          <a:prstGeom prst="rect">
            <a:avLst/>
          </a:prstGeom>
        </p:spPr>
        <p:txBody>
          <a:bodyPr>
            <a:spAutoFit/>
          </a:bodyPr>
          <a:lstStyle/>
          <a:p>
            <a:r>
              <a:rPr lang="it-IT" sz="2000" dirty="0">
                <a:solidFill>
                  <a:prstClr val="black">
                    <a:lumMod val="75000"/>
                    <a:lumOff val="25000"/>
                  </a:prstClr>
                </a:solidFill>
              </a:rPr>
              <a:t>IL FARMACISTA RISPONDE INOLTRE ALLE DOMANDE DEI CLIENTI, VALUTA LE INTERAZIONI FARMACOLOGICHE, DA’ CONSIGLI SUL FARMACO </a:t>
            </a:r>
            <a:endParaRPr lang="it-IT" dirty="0"/>
          </a:p>
        </p:txBody>
      </p:sp>
    </p:spTree>
    <p:extLst>
      <p:ext uri="{BB962C8B-B14F-4D97-AF65-F5344CB8AC3E}">
        <p14:creationId xmlns:p14="http://schemas.microsoft.com/office/powerpoint/2010/main" val="81692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NEL REGNO UNITO</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PUO’ PREPARARE LA WEEKLY MEDICATION (PORTAPILLOLE SETTIMANALE PERSONALIZZATO)</a:t>
            </a:r>
          </a:p>
          <a:p>
            <a:r>
              <a:rPr lang="it-IT" dirty="0" smtClean="0"/>
              <a:t>SE HA LA RELATIVA ABILITAZIONE PUO’ PRATICARE VACCINAZIONI O INIEZIONI INTRAMUSCOLARI</a:t>
            </a:r>
          </a:p>
          <a:p>
            <a:r>
              <a:rPr lang="it-IT" dirty="0" smtClean="0"/>
              <a:t>PRATICA LA NMS (NEW MEDICINE SERVICE ) ACCOMPAGNANDO IL PAZIENTE NELLA CONSULTATION ROOM PER SPIEGARGLI L’UTILIZZO</a:t>
            </a:r>
          </a:p>
          <a:p>
            <a:r>
              <a:rPr lang="it-IT" dirty="0" smtClean="0"/>
              <a:t>ESERCITA IL MUR (MEDICINE USE REVIEW): CONTROLLA PERIODICAMENTE I FARMACI CHE IL CLIENTE ASSUME VALUTANDONE LA COMPLIANCE</a:t>
            </a:r>
          </a:p>
          <a:p>
            <a:r>
              <a:rPr lang="it-IT" dirty="0" smtClean="0"/>
              <a:t>PARTECIPA ATTIVAMENTE AL PROGRAMMA DI CONTRASTO ALLA TOSSICODIPENDENZA, EROGANDO METADONE E BUPRENORFINA SOTTO LA SUA RESPONSABILITA’</a:t>
            </a:r>
          </a:p>
          <a:p>
            <a:pPr algn="just"/>
            <a:endParaRPr lang="it-IT" dirty="0"/>
          </a:p>
        </p:txBody>
      </p:sp>
    </p:spTree>
    <p:extLst>
      <p:ext uri="{BB962C8B-B14F-4D97-AF65-F5344CB8AC3E}">
        <p14:creationId xmlns:p14="http://schemas.microsoft.com/office/powerpoint/2010/main" val="204526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FARMACISTA NEL REGNO UNITO</a:t>
            </a:r>
            <a:endParaRPr lang="it-IT" dirty="0"/>
          </a:p>
        </p:txBody>
      </p:sp>
      <p:sp>
        <p:nvSpPr>
          <p:cNvPr id="3" name="Segnaposto testo 2"/>
          <p:cNvSpPr>
            <a:spLocks noGrp="1"/>
          </p:cNvSpPr>
          <p:nvPr>
            <p:ph type="body" idx="1"/>
          </p:nvPr>
        </p:nvSpPr>
        <p:spPr>
          <a:xfrm>
            <a:off x="2158314" y="3530129"/>
            <a:ext cx="9630032" cy="1396098"/>
          </a:xfrm>
        </p:spPr>
        <p:txBody>
          <a:bodyPr>
            <a:normAutofit/>
          </a:bodyPr>
          <a:lstStyle/>
          <a:p>
            <a:pPr algn="ctr"/>
            <a:r>
              <a:rPr lang="it-IT" sz="3200" i="1" dirty="0" smtClean="0"/>
              <a:t>PUO’ PRESCRIVERE I FARMACI?</a:t>
            </a:r>
          </a:p>
          <a:p>
            <a:pPr algn="ctr"/>
            <a:r>
              <a:rPr lang="it-IT" sz="2200" i="1" dirty="0" smtClean="0">
                <a:solidFill>
                  <a:srgbClr val="FF0000"/>
                </a:solidFill>
              </a:rPr>
              <a:t>https://www.pharmacyregulation.org/education/pharmacist</a:t>
            </a:r>
            <a:endParaRPr lang="it-IT" sz="2200" i="1" dirty="0">
              <a:solidFill>
                <a:srgbClr val="FF0000"/>
              </a:solidFill>
            </a:endParaRPr>
          </a:p>
        </p:txBody>
      </p:sp>
    </p:spTree>
    <p:extLst>
      <p:ext uri="{BB962C8B-B14F-4D97-AF65-F5344CB8AC3E}">
        <p14:creationId xmlns:p14="http://schemas.microsoft.com/office/powerpoint/2010/main" val="133808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IL FARMACISTA PRESCRITTORE</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t>FIGURA ISTITUITA NEL 2006</a:t>
            </a:r>
          </a:p>
          <a:p>
            <a:pPr marL="0" indent="0" algn="just">
              <a:buNone/>
            </a:pPr>
            <a:endParaRPr lang="it-IT" dirty="0" smtClean="0"/>
          </a:p>
          <a:p>
            <a:pPr algn="just"/>
            <a:r>
              <a:rPr lang="it-IT" dirty="0" smtClean="0"/>
              <a:t>L’NHS ( NATIONAL HEALTH SERVICE) HA ASSUNTO 1500 FARMACISTI DA AFFIANCARE AI GENERAL PRACTITIONERS (MEDICI DI BASE) NEI LORO STUDI MEDICI</a:t>
            </a:r>
          </a:p>
          <a:p>
            <a:pPr marL="0" indent="0" algn="just">
              <a:buNone/>
            </a:pPr>
            <a:endParaRPr lang="it-IT" dirty="0"/>
          </a:p>
          <a:p>
            <a:pPr algn="just"/>
            <a:r>
              <a:rPr lang="it-IT" dirty="0" smtClean="0"/>
              <a:t>PGD (PATIENT GROUP DIRECTIONS): SPECIFICHE ABILITAZIONI CHE CONSENTONO AL FARMACISTA DI EROGARE, IN REGIME PRIVATO, DETERMINATI PRESIDI TERAPEUTICI IN ASSENZA DI PRESCRIZIONE. ESISTONO INFATTI DELLE SPECIFICHE LINEE GUIDA ALLE QUALI IL FARMACISTA SI DEVE ATTENERE SOTTO LA PROPRIA RESPONSABILITA’.</a:t>
            </a:r>
          </a:p>
          <a:p>
            <a:pPr algn="just"/>
            <a:endParaRPr lang="it-IT" dirty="0"/>
          </a:p>
          <a:p>
            <a:pPr algn="just"/>
            <a:r>
              <a:rPr lang="it-IT" dirty="0" smtClean="0"/>
              <a:t>E’ OBBLIGATO AD AVERE UN’ASSICURAZIONE PER LA RESPONSABILITA’ CIVILE</a:t>
            </a:r>
          </a:p>
        </p:txBody>
      </p:sp>
    </p:spTree>
    <p:extLst>
      <p:ext uri="{BB962C8B-B14F-4D97-AF65-F5344CB8AC3E}">
        <p14:creationId xmlns:p14="http://schemas.microsoft.com/office/powerpoint/2010/main" val="80562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75ce856b37d25938b49b27c119af19558efa5d"/>
</p:tagLst>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Filo</Template>
  <TotalTime>9598</TotalTime>
  <Words>1458</Words>
  <Application>Microsoft Office PowerPoint</Application>
  <PresentationFormat>Personalizzato</PresentationFormat>
  <Paragraphs>118</Paragraphs>
  <Slides>20</Slides>
  <Notes>6</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Filo</vt:lpstr>
      <vt:lpstr>Presentazione standard di PowerPoint</vt:lpstr>
      <vt:lpstr>IL FARMACISTA IN GERMANIA</vt:lpstr>
      <vt:lpstr>IL FARMACISTA IN GERMANIA</vt:lpstr>
      <vt:lpstr>IL FARMACISTA NEL REGNO UNITO</vt:lpstr>
      <vt:lpstr>IL FARMACISTA NEL REGNO UNITO</vt:lpstr>
      <vt:lpstr>IL FARMACISTA NEL REGNO UNITO</vt:lpstr>
      <vt:lpstr>IL FARMACISTA NEL REGNO UNITO</vt:lpstr>
      <vt:lpstr>IL FARMACISTA NEL REGNO UNITO</vt:lpstr>
      <vt:lpstr>IL FARMACISTA PRESCRITTORE</vt:lpstr>
      <vt:lpstr>IL FARMACISTA PRESCRITTORE </vt:lpstr>
      <vt:lpstr>FARMACISTA PRESCRITTORE INDIPENDENTE</vt:lpstr>
      <vt:lpstr>PROGRAMMA COMPLETO</vt:lpstr>
      <vt:lpstr>PROGRAMMA DI CONVERSIONE</vt:lpstr>
      <vt:lpstr>PROGRAMMA DI PRESCRITTORE INDIPENDENTE obblighi :</vt:lpstr>
      <vt:lpstr>IL FARMACISTA IN FRANCIA</vt:lpstr>
      <vt:lpstr>E OLTRE OCEANO?</vt:lpstr>
      <vt:lpstr>IL FARMACISTA IN CANADA:  FULCRO DEL SSN</vt:lpstr>
      <vt:lpstr>IL FARMACISTA IN CANADA:  FULCRO DEL SSN</vt:lpstr>
      <vt:lpstr>E IN ITALIA?</vt:lpstr>
      <vt:lpstr>GRAZIE PER L’ATTENZIONE dr.ssa Anna Paola Marra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massimo arnese</cp:lastModifiedBy>
  <cp:revision>139</cp:revision>
  <dcterms:created xsi:type="dcterms:W3CDTF">2018-09-19T21:42:35Z</dcterms:created>
  <dcterms:modified xsi:type="dcterms:W3CDTF">2018-10-12T20:09:48Z</dcterms:modified>
</cp:coreProperties>
</file>