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6" r:id="rId6"/>
    <p:sldId id="267" r:id="rId7"/>
    <p:sldId id="269" r:id="rId8"/>
    <p:sldId id="268" r:id="rId9"/>
    <p:sldId id="270" r:id="rId10"/>
    <p:sldId id="271" r:id="rId11"/>
    <p:sldId id="272" r:id="rId12"/>
    <p:sldId id="279" r:id="rId13"/>
    <p:sldId id="273" r:id="rId14"/>
    <p:sldId id="274" r:id="rId15"/>
    <p:sldId id="275" r:id="rId16"/>
    <p:sldId id="276" r:id="rId17"/>
    <p:sldId id="277" r:id="rId18"/>
    <p:sldId id="278" r:id="rId19"/>
    <p:sldId id="28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71" autoAdjust="0"/>
  </p:normalViewPr>
  <p:slideViewPr>
    <p:cSldViewPr snapToGrid="0" snapToObjects="1">
      <p:cViewPr varScale="1">
        <p:scale>
          <a:sx n="70" d="100"/>
          <a:sy n="70" d="100"/>
        </p:scale>
        <p:origin x="-73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BF2B6-E839-4F0D-8030-99240F4EDACE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63F08-A1F1-495F-BF65-8E8AB14C39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0178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3F08-A1F1-495F-BF65-8E8AB14C391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5407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3F08-A1F1-495F-BF65-8E8AB14C3915}" type="slidenum">
              <a:rPr lang="it-IT" smtClean="0">
                <a:solidFill>
                  <a:prstClr val="black"/>
                </a:solidFill>
              </a:rPr>
              <a:pPr/>
              <a:t>14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607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70" y="0"/>
            <a:ext cx="965200" cy="1120401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0195560" y="6172200"/>
            <a:ext cx="1863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www.unaftisp.com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903220" y="1863090"/>
            <a:ext cx="680085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/>
              <a:t>OMEOPATIA,</a:t>
            </a:r>
          </a:p>
          <a:p>
            <a:pPr algn="ctr"/>
            <a:r>
              <a:rPr lang="it-IT" sz="4000" dirty="0" smtClean="0"/>
              <a:t>FITOTERAPICI, INTEGRATORI</a:t>
            </a:r>
          </a:p>
          <a:p>
            <a:pPr algn="ctr"/>
            <a:endParaRPr lang="it-IT" sz="4000" dirty="0" smtClean="0"/>
          </a:p>
          <a:p>
            <a:pPr algn="ctr"/>
            <a:r>
              <a:rPr lang="it-IT" sz="2800" dirty="0" smtClean="0"/>
              <a:t>UNA TERRA DI NESSUNO</a:t>
            </a:r>
            <a:endParaRPr lang="it-IT" sz="28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245869" y="98535"/>
            <a:ext cx="30490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UNIONE NAZIONALE</a:t>
            </a:r>
          </a:p>
          <a:p>
            <a:r>
              <a:rPr lang="it-IT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FARMACISTI  TITOLARI  </a:t>
            </a:r>
          </a:p>
          <a:p>
            <a:r>
              <a:rPr lang="it-IT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 SOLA PARAFARMACIA</a:t>
            </a:r>
            <a:endParaRPr lang="it-IT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617970" y="6468547"/>
            <a:ext cx="544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FARMACISTA PIU’ </a:t>
            </a:r>
            <a:r>
              <a:rPr lang="it-IT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 MILANO, 4 </a:t>
            </a:r>
            <a:r>
              <a:rPr lang="mr-IN" dirty="0" smtClean="0">
                <a:solidFill>
                  <a:schemeClr val="bg1">
                    <a:lumMod val="65000"/>
                  </a:schemeClr>
                </a:solidFill>
              </a:rPr>
              <a:t>–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 5 OTTOBRE 2019</a:t>
            </a:r>
            <a:endParaRPr lang="it-IT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665019" y="5756701"/>
            <a:ext cx="79109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dirty="0">
                <a:solidFill>
                  <a:prstClr val="black"/>
                </a:solidFill>
              </a:rPr>
              <a:t>dr.ssa Anna Paola Marra</a:t>
            </a:r>
          </a:p>
          <a:p>
            <a:pPr lvl="0"/>
            <a:r>
              <a:rPr lang="it-IT" sz="2400" dirty="0">
                <a:solidFill>
                  <a:prstClr val="black"/>
                </a:solidFill>
              </a:rPr>
              <a:t>Coordinatrice </a:t>
            </a:r>
            <a:r>
              <a:rPr lang="it-IT" sz="2400" dirty="0" err="1">
                <a:solidFill>
                  <a:prstClr val="black"/>
                </a:solidFill>
              </a:rPr>
              <a:t>UNaFTiSP</a:t>
            </a:r>
            <a:r>
              <a:rPr lang="it-IT" sz="2400" dirty="0">
                <a:solidFill>
                  <a:prstClr val="black"/>
                </a:solidFill>
              </a:rPr>
              <a:t> regione </a:t>
            </a:r>
            <a:r>
              <a:rPr lang="it-IT" sz="2400" dirty="0" smtClean="0">
                <a:solidFill>
                  <a:prstClr val="black"/>
                </a:solidFill>
              </a:rPr>
              <a:t>Liguria e Toscana</a:t>
            </a:r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0347960" y="6324600"/>
            <a:ext cx="1863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www.unaftisp.com</a:t>
            </a:r>
          </a:p>
        </p:txBody>
      </p:sp>
    </p:spTree>
    <p:extLst>
      <p:ext uri="{BB962C8B-B14F-4D97-AF65-F5344CB8AC3E}">
        <p14:creationId xmlns:p14="http://schemas.microsoft.com/office/powerpoint/2010/main" val="40063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dirty="0" smtClean="0"/>
              <a:t>FITOTERAPICI E INTEGRATORI</a:t>
            </a:r>
            <a:br>
              <a:rPr lang="it-IT" dirty="0" smtClean="0"/>
            </a:br>
            <a:r>
              <a:rPr lang="it-IT" i="1" dirty="0" smtClean="0"/>
              <a:t>soluzioni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t-IT" sz="2400" dirty="0" smtClean="0"/>
              <a:t>Procedere ad un «</a:t>
            </a:r>
            <a:r>
              <a:rPr lang="it-IT" sz="2400" dirty="0" err="1" smtClean="0"/>
              <a:t>relisting</a:t>
            </a:r>
            <a:r>
              <a:rPr lang="it-IT" sz="2400" dirty="0" smtClean="0"/>
              <a:t>» di tutti i prodotti potenzialmente dannosi per la salute</a:t>
            </a:r>
          </a:p>
          <a:p>
            <a:pPr marL="0" indent="0" algn="just">
              <a:buNone/>
            </a:pPr>
            <a:endParaRPr lang="it-IT" sz="2400" dirty="0" smtClean="0"/>
          </a:p>
          <a:p>
            <a:pPr algn="just">
              <a:buFont typeface="Wingdings" pitchFamily="2" charset="2"/>
              <a:buChar char="Ø"/>
            </a:pPr>
            <a:r>
              <a:rPr lang="it-IT" sz="2400" dirty="0" smtClean="0"/>
              <a:t>Impedire la vendita di sostanze in dose e forma di medicamento da parte di personale non laureato in farmacia</a:t>
            </a:r>
          </a:p>
        </p:txBody>
      </p:sp>
    </p:spTree>
    <p:extLst>
      <p:ext uri="{BB962C8B-B14F-4D97-AF65-F5344CB8AC3E}">
        <p14:creationId xmlns:p14="http://schemas.microsoft.com/office/powerpoint/2010/main" val="1207057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dirty="0" smtClean="0"/>
              <a:t>FITOTERAPICI E INTEGRATORI</a:t>
            </a:r>
            <a:br>
              <a:rPr lang="it-IT" dirty="0" smtClean="0"/>
            </a:br>
            <a:r>
              <a:rPr lang="it-IT" i="1" dirty="0" smtClean="0"/>
              <a:t>soluzioni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t-IT" sz="2400" dirty="0" smtClean="0"/>
              <a:t>Impedire la vendita di sostanze e droghe sfuse, la cui composizione e titolo può risultare dannosa per la salute da parte di personale non laureato in farmacia</a:t>
            </a:r>
          </a:p>
          <a:p>
            <a:pPr algn="just">
              <a:buFont typeface="Wingdings" pitchFamily="2" charset="2"/>
              <a:buChar char="Ø"/>
            </a:pPr>
            <a:endParaRPr lang="it-IT" sz="2400" dirty="0"/>
          </a:p>
          <a:p>
            <a:pPr algn="just">
              <a:buFont typeface="Wingdings" pitchFamily="2" charset="2"/>
              <a:buChar char="Ø"/>
            </a:pPr>
            <a:r>
              <a:rPr lang="it-IT" sz="2400" dirty="0" smtClean="0"/>
              <a:t>Introdurre la possibilità di detrarre i prodotti fitoterapici ed integratori venduti in farmacia</a:t>
            </a:r>
          </a:p>
          <a:p>
            <a:pPr marL="0" indent="0" algn="just">
              <a:buNone/>
            </a:pP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2908193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7200" dirty="0" smtClean="0"/>
              <a:t>EVOLVERE</a:t>
            </a:r>
            <a:endParaRPr lang="it-IT" sz="72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FARMACISTA NUTRIZIONISTA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504964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/>
              <a:t>OMEOPATIA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2179093"/>
            <a:ext cx="8915400" cy="3777622"/>
          </a:xfrm>
        </p:spPr>
        <p:txBody>
          <a:bodyPr>
            <a:normAutofit/>
          </a:bodyPr>
          <a:lstStyle/>
          <a:p>
            <a:r>
              <a:rPr lang="it-IT" sz="2400" dirty="0" smtClean="0"/>
              <a:t>FARMACISTA</a:t>
            </a:r>
          </a:p>
          <a:p>
            <a:pPr marL="0" indent="0">
              <a:buNone/>
            </a:pPr>
            <a:endParaRPr lang="it-IT" sz="2400" dirty="0"/>
          </a:p>
          <a:p>
            <a:pPr marL="0" indent="0" algn="ctr">
              <a:buNone/>
            </a:pPr>
            <a:r>
              <a:rPr lang="it-IT" sz="4400" i="1" dirty="0" smtClean="0"/>
              <a:t>ADEGUATEZZA</a:t>
            </a:r>
          </a:p>
          <a:p>
            <a:pPr marL="0" indent="0" algn="ctr">
              <a:buNone/>
            </a:pPr>
            <a:r>
              <a:rPr lang="it-IT" sz="4400" i="1" dirty="0" smtClean="0"/>
              <a:t>SICUREZZA</a:t>
            </a:r>
            <a:endParaRPr lang="it-IT" sz="4400" i="1" dirty="0"/>
          </a:p>
        </p:txBody>
      </p:sp>
    </p:spTree>
    <p:extLst>
      <p:ext uri="{BB962C8B-B14F-4D97-AF65-F5344CB8AC3E}">
        <p14:creationId xmlns:p14="http://schemas.microsoft.com/office/powerpoint/2010/main" val="1273238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/>
              <a:t>OMEOPATIA</a:t>
            </a:r>
            <a:br>
              <a:rPr lang="it-IT" sz="4000" dirty="0" smtClean="0"/>
            </a:br>
            <a:r>
              <a:rPr lang="it-IT" i="1" dirty="0" smtClean="0"/>
              <a:t>criticità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t-IT" sz="2400" dirty="0"/>
              <a:t>N</a:t>
            </a:r>
            <a:r>
              <a:rPr lang="it-IT" sz="2400" dirty="0" smtClean="0"/>
              <a:t>onostante i recenti aggiornamenti normativi sui dossier rimane ancora una materia la cui conoscenza </a:t>
            </a:r>
            <a:r>
              <a:rPr lang="it-IT" sz="2400" dirty="0"/>
              <a:t>è</a:t>
            </a:r>
            <a:r>
              <a:rPr lang="it-IT" sz="2400" dirty="0" smtClean="0"/>
              <a:t> a discrezione del farmacista e del curante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400" dirty="0"/>
              <a:t>A</a:t>
            </a:r>
            <a:r>
              <a:rPr lang="it-IT" sz="2400" dirty="0" smtClean="0"/>
              <a:t>d oggi non esistono obblighi formativi a riguardo ne’ per i farmacisti  ne’ per i medici; inoltre non tutte le  facoltà  prevedono esami integrati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400" dirty="0"/>
              <a:t>G</a:t>
            </a:r>
            <a:r>
              <a:rPr lang="it-IT" sz="2400" dirty="0" smtClean="0"/>
              <a:t>li stessi medicinali omeopatici, sebbene in libera vendita, possono portare  facilmente  confusione nel paziente </a:t>
            </a:r>
            <a:r>
              <a:rPr lang="it-IT" sz="2400" dirty="0" err="1" smtClean="0"/>
              <a:t>poichè</a:t>
            </a:r>
            <a:r>
              <a:rPr lang="it-IT" sz="2400" dirty="0" smtClean="0"/>
              <a:t> non riportano indicazioni sul loro uso</a:t>
            </a:r>
          </a:p>
        </p:txBody>
      </p:sp>
    </p:spTree>
    <p:extLst>
      <p:ext uri="{BB962C8B-B14F-4D97-AF65-F5344CB8AC3E}">
        <p14:creationId xmlns:p14="http://schemas.microsoft.com/office/powerpoint/2010/main" val="1271772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OMEOPATIA</a:t>
            </a:r>
            <a:br>
              <a:rPr lang="it-IT" dirty="0" smtClean="0"/>
            </a:br>
            <a:r>
              <a:rPr lang="it-IT" i="1" dirty="0" smtClean="0"/>
              <a:t>criticità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t-IT" sz="2400" dirty="0"/>
              <a:t>L</a:t>
            </a:r>
            <a:r>
              <a:rPr lang="it-IT" sz="2400" dirty="0" smtClean="0"/>
              <a:t>’ utilità  e  l’efficacia dell’omeopatia sono ancora oggi oggetto di discussione sia all’interno della comunità medico scientifica sia tra i pazienti</a:t>
            </a:r>
          </a:p>
          <a:p>
            <a:pPr algn="just">
              <a:buFont typeface="Wingdings" pitchFamily="2" charset="2"/>
              <a:buChar char="Ø"/>
            </a:pPr>
            <a:endParaRPr lang="it-IT" sz="2400" dirty="0" smtClean="0"/>
          </a:p>
          <a:p>
            <a:pPr algn="just">
              <a:buFont typeface="Wingdings" pitchFamily="2" charset="2"/>
              <a:buChar char="Ø"/>
            </a:pPr>
            <a:r>
              <a:rPr lang="it-IT" sz="2400" dirty="0"/>
              <a:t>L</a:t>
            </a:r>
            <a:r>
              <a:rPr lang="it-IT" sz="2400" dirty="0" smtClean="0"/>
              <a:t>a disciplina si </a:t>
            </a:r>
            <a:r>
              <a:rPr lang="it-IT" sz="2400" dirty="0"/>
              <a:t>è</a:t>
            </a:r>
            <a:r>
              <a:rPr lang="it-IT" sz="2400" dirty="0" smtClean="0"/>
              <a:t> prestata e si presta tuttora a forme di abuso anche importanti; sono noti numerosi casi di abuso della professione medica da parte di individui che esercitavano come «omeopati» pur non essendo laureati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313204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OMEOPATIA</a:t>
            </a:r>
            <a:br>
              <a:rPr lang="it-IT" dirty="0" smtClean="0"/>
            </a:br>
            <a:r>
              <a:rPr lang="it-IT" i="1" dirty="0" smtClean="0"/>
              <a:t>soluzioni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8531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t-IT" sz="2400" dirty="0" smtClean="0"/>
              <a:t>Rendere obbligatoria ed integrata nei corsi di laurea in medicina e farmacia (ed eventualmente in altre lauree sanitarie) una formazione minima sull’omeopatia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400" dirty="0" smtClean="0"/>
              <a:t>Introdurre dei corsi universitari di specializzazione sulla «terapia omeopatica» che consentano al farmacista di prescrivere in sicurezza le terapie adeguate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400" dirty="0" smtClean="0"/>
              <a:t>Normare e limitare la prescrizione del farmaco omeopatico esclusivamente da parte del medico o del farmacista specializzato (eliminazione dell’ambigua figura dell’omeopata)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623300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OMEOPATIA</a:t>
            </a:r>
            <a:br>
              <a:rPr lang="it-IT" dirty="0" smtClean="0"/>
            </a:br>
            <a:r>
              <a:rPr lang="it-IT" i="1" dirty="0" smtClean="0"/>
              <a:t>soluzioni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t-IT" sz="2400" dirty="0" smtClean="0"/>
              <a:t>Redigere un prontuario di specialità omeopatiche con specifiche indicazioni terapeutiche</a:t>
            </a:r>
          </a:p>
          <a:p>
            <a:pPr algn="just">
              <a:buFont typeface="Wingdings" pitchFamily="2" charset="2"/>
              <a:buChar char="Ø"/>
            </a:pPr>
            <a:endParaRPr lang="it-IT" sz="2400" dirty="0"/>
          </a:p>
          <a:p>
            <a:pPr algn="just">
              <a:buFont typeface="Wingdings" pitchFamily="2" charset="2"/>
              <a:buChar char="Ø"/>
            </a:pPr>
            <a:r>
              <a:rPr lang="it-IT" sz="2400" dirty="0" smtClean="0"/>
              <a:t>Introdurre specialità omeopatiche con foglietto illustrativo ed indicazioni (in libera vendita), pur mantenendo le attuali che diventerebbero di fatto specialità «da prescrizione»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100262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6000" dirty="0" smtClean="0"/>
              <a:t>EVOLVERE</a:t>
            </a:r>
            <a:endParaRPr lang="it-IT" sz="60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FARMACISTA OMEOPATA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570254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89213" y="1937983"/>
            <a:ext cx="8915400" cy="1965278"/>
          </a:xfrm>
        </p:spPr>
        <p:txBody>
          <a:bodyPr>
            <a:noAutofit/>
          </a:bodyPr>
          <a:lstStyle/>
          <a:p>
            <a:pPr algn="ctr"/>
            <a:r>
              <a:rPr lang="it-IT" sz="6000" dirty="0" smtClean="0"/>
              <a:t>GRAZIE PER L’ATTENZIONE !</a:t>
            </a:r>
            <a:endParaRPr lang="it-IT" sz="60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ClrTx/>
            </a:pPr>
            <a:r>
              <a:rPr lang="it-IT" sz="2400" dirty="0">
                <a:solidFill>
                  <a:prstClr val="black"/>
                </a:solidFill>
              </a:rPr>
              <a:t>dr.ssa Anna Paola Marra</a:t>
            </a:r>
          </a:p>
          <a:p>
            <a:pPr marL="0" lvl="0" indent="0">
              <a:spcBef>
                <a:spcPts val="0"/>
              </a:spcBef>
              <a:buClrTx/>
            </a:pPr>
            <a:r>
              <a:rPr lang="it-IT" sz="2400" dirty="0">
                <a:solidFill>
                  <a:prstClr val="black"/>
                </a:solidFill>
              </a:rPr>
              <a:t>Coordinatrice </a:t>
            </a:r>
            <a:r>
              <a:rPr lang="it-IT" sz="2400" dirty="0" err="1">
                <a:solidFill>
                  <a:prstClr val="black"/>
                </a:solidFill>
              </a:rPr>
              <a:t>UNaFTiSP</a:t>
            </a:r>
            <a:r>
              <a:rPr lang="it-IT" sz="2400" dirty="0">
                <a:solidFill>
                  <a:prstClr val="black"/>
                </a:solidFill>
              </a:rPr>
              <a:t> regione Liguria e Toscana</a:t>
            </a:r>
            <a:endParaRPr lang="it-IT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639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UNO, NESSUNO,CENTOMILA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 smtClean="0"/>
              <a:t>UNO: </a:t>
            </a:r>
            <a:r>
              <a:rPr lang="it-IT" sz="2000" dirty="0" smtClean="0"/>
              <a:t>ruolo sanitario finora riconosciuto di preparazione, consiglio, dispensazione del farmaco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509516"/>
          </a:xfrm>
        </p:spPr>
        <p:txBody>
          <a:bodyPr/>
          <a:lstStyle/>
          <a:p>
            <a:r>
              <a:rPr lang="it-IT" dirty="0" smtClean="0"/>
              <a:t>CENTOMILA :  o giù di li, il numero di </a:t>
            </a:r>
            <a:r>
              <a:rPr lang="it-IT" dirty="0" smtClean="0"/>
              <a:t>farmacisti  in Italia </a:t>
            </a:r>
            <a:r>
              <a:rPr lang="it-IT" dirty="0" smtClean="0"/>
              <a:t>(reale 79.000)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7183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6000" dirty="0" smtClean="0"/>
              <a:t>NESSUNO</a:t>
            </a:r>
            <a:endParaRPr lang="it-IT" sz="6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1923197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it-IT" sz="2400" dirty="0" smtClean="0"/>
              <a:t>Il forte rischio che la nostra professione corre se rimaniamo ancorati agli schemi del passato e non ripensiamo alle condizioni attuali ed alle esigenze del cittadino e della sanità, circondati da altre figure professionali (naturopati, personal trainer, biologi, casalinghe/mamme/esperte di un </a:t>
            </a:r>
            <a:r>
              <a:rPr lang="it-IT" sz="2400" i="1" dirty="0" smtClean="0"/>
              <a:t>rodato schema piramidale</a:t>
            </a:r>
            <a:r>
              <a:rPr lang="it-IT" sz="2400" dirty="0" smtClean="0"/>
              <a:t>….) o addirittura dall’onnipresente dott. GOOGLE, che invadono e pervadono quello che fino a poco tempo fa era il nostro campo professionale: SALUTE del CITTADINO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25047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CONOSCERE, </a:t>
            </a:r>
            <a:r>
              <a:rPr lang="it-IT" dirty="0" smtClean="0"/>
              <a:t>INNOVARE</a:t>
            </a:r>
            <a:r>
              <a:rPr lang="it-IT" dirty="0" smtClean="0"/>
              <a:t>, EVOLVERE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1047110"/>
          </a:xfrm>
        </p:spPr>
        <p:txBody>
          <a:bodyPr>
            <a:normAutofit/>
          </a:bodyPr>
          <a:lstStyle/>
          <a:p>
            <a:r>
              <a:rPr lang="it-IT" b="1" dirty="0" smtClean="0"/>
              <a:t>CONOSCERE</a:t>
            </a:r>
            <a:r>
              <a:rPr lang="it-IT" dirty="0" smtClean="0"/>
              <a:t> I PUNTI FORTI MA SOPRATTUTTO LE CRITICITA’</a:t>
            </a:r>
          </a:p>
          <a:p>
            <a:r>
              <a:rPr lang="it-IT" b="1" dirty="0" smtClean="0"/>
              <a:t>INNOVARE</a:t>
            </a:r>
            <a:r>
              <a:rPr lang="it-IT" dirty="0" smtClean="0"/>
              <a:t>: PROPORRE SOLUZIONI PRATICABILI</a:t>
            </a:r>
          </a:p>
          <a:p>
            <a:r>
              <a:rPr lang="it-IT" b="1" dirty="0" smtClean="0"/>
              <a:t>EVOLVERE</a:t>
            </a:r>
            <a:r>
              <a:rPr lang="it-IT" dirty="0" smtClean="0"/>
              <a:t>: RIPENSARE LA PROFESSIONE GUARDANDOLA DA UN’ALTRA PROSPETTIVA</a:t>
            </a:r>
            <a:endParaRPr lang="it-IT" dirty="0" smtClean="0"/>
          </a:p>
          <a:p>
            <a:endParaRPr lang="it-IT" dirty="0"/>
          </a:p>
        </p:txBody>
      </p:sp>
      <p:pic>
        <p:nvPicPr>
          <p:cNvPr id="1026" name="Picture 2" descr="C:\Users\xx\Desktop\Cattu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357" y="410677"/>
            <a:ext cx="6048375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093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/>
              <a:t>FITOTERAPICI E INTEGRATORI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2179093"/>
            <a:ext cx="8915400" cy="3777622"/>
          </a:xfrm>
        </p:spPr>
        <p:txBody>
          <a:bodyPr>
            <a:normAutofit/>
          </a:bodyPr>
          <a:lstStyle/>
          <a:p>
            <a:r>
              <a:rPr lang="it-IT" sz="2400" dirty="0" smtClean="0"/>
              <a:t>FARMACISTA</a:t>
            </a:r>
          </a:p>
          <a:p>
            <a:pPr marL="0" indent="0">
              <a:buNone/>
            </a:pPr>
            <a:endParaRPr lang="it-IT" sz="2400" dirty="0"/>
          </a:p>
          <a:p>
            <a:pPr marL="0" indent="0" algn="ctr">
              <a:buNone/>
            </a:pPr>
            <a:r>
              <a:rPr lang="it-IT" sz="4400" i="1" dirty="0" smtClean="0"/>
              <a:t>ADEGUATEZZA</a:t>
            </a:r>
          </a:p>
          <a:p>
            <a:pPr marL="0" indent="0" algn="ctr">
              <a:buNone/>
            </a:pPr>
            <a:r>
              <a:rPr lang="it-IT" sz="4400" i="1" dirty="0" smtClean="0"/>
              <a:t>SICUREZZA</a:t>
            </a:r>
            <a:endParaRPr lang="it-IT" sz="4400" i="1" dirty="0"/>
          </a:p>
        </p:txBody>
      </p:sp>
    </p:spTree>
    <p:extLst>
      <p:ext uri="{BB962C8B-B14F-4D97-AF65-F5344CB8AC3E}">
        <p14:creationId xmlns:p14="http://schemas.microsoft.com/office/powerpoint/2010/main" val="3115781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dirty="0" smtClean="0"/>
              <a:t>FITOTERAPICI E INTEGRATORI</a:t>
            </a:r>
            <a:br>
              <a:rPr lang="it-IT" dirty="0" smtClean="0"/>
            </a:br>
            <a:r>
              <a:rPr lang="it-IT" i="1" dirty="0" smtClean="0"/>
              <a:t>criticità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t-IT" sz="2400" dirty="0" smtClean="0"/>
              <a:t>Il prodotto fitoterapico viene dispensato e venduto da soggetti ed in ambiti non adeguati a garantirne la sicurezza (erboristerie, </a:t>
            </a:r>
            <a:r>
              <a:rPr lang="it-IT" sz="2400" dirty="0" err="1" smtClean="0"/>
              <a:t>biobotteghe</a:t>
            </a:r>
            <a:r>
              <a:rPr lang="it-IT" sz="2400" dirty="0" smtClean="0"/>
              <a:t>, </a:t>
            </a:r>
            <a:r>
              <a:rPr lang="it-IT" sz="2400" dirty="0" err="1" smtClean="0"/>
              <a:t>naturhouse</a:t>
            </a:r>
            <a:r>
              <a:rPr lang="it-IT" sz="2400" dirty="0" smtClean="0"/>
              <a:t>…) Il farmacista è l’unica figura formata legalmente , abilitata a vendere sostanze in forma e dose di medicamento, e sostanze in grado di intervenire sulla fisiologia ed il metabolismo del corpo umano e degli animali da compagnia o reddito</a:t>
            </a:r>
          </a:p>
        </p:txBody>
      </p:sp>
    </p:spTree>
    <p:extLst>
      <p:ext uri="{BB962C8B-B14F-4D97-AF65-F5344CB8AC3E}">
        <p14:creationId xmlns:p14="http://schemas.microsoft.com/office/powerpoint/2010/main" val="1471664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dirty="0" smtClean="0"/>
              <a:t>FITOTERAPICI E INTEGRATORI</a:t>
            </a:r>
            <a:br>
              <a:rPr lang="it-IT" dirty="0" smtClean="0"/>
            </a:br>
            <a:r>
              <a:rPr lang="it-IT" i="1" dirty="0" smtClean="0"/>
              <a:t>criticità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t-IT" sz="2400" dirty="0" smtClean="0"/>
              <a:t>La dispensazione di fitoterapici ed integratori da parte di personale non laureato in farmacia non potrà mai avvenire in sicurezza perché solo il farmacista è formato per valutare l’appropriatezza della terapia attraverso l’anamnesi del paziente e la valutazione obiettiva dei sintomi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400" dirty="0" smtClean="0"/>
              <a:t>Esistono prodotti fitoterapici la cui formulazione è virtualmente identica a quella di specialità RR</a:t>
            </a:r>
          </a:p>
        </p:txBody>
      </p:sp>
    </p:spTree>
    <p:extLst>
      <p:ext uri="{BB962C8B-B14F-4D97-AF65-F5344CB8AC3E}">
        <p14:creationId xmlns:p14="http://schemas.microsoft.com/office/powerpoint/2010/main" val="2164517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dirty="0" smtClean="0"/>
              <a:t>FITOTERAPICI E INTEGRATORI</a:t>
            </a:r>
            <a:br>
              <a:rPr lang="it-IT" dirty="0" smtClean="0"/>
            </a:br>
            <a:r>
              <a:rPr lang="it-IT" i="1" dirty="0" smtClean="0"/>
              <a:t>criticità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t-IT" sz="2400" dirty="0" smtClean="0"/>
              <a:t>Molte droghe vendute liberamente in ambiti diversi dalla farmacia hanno titolazioni tali da portare effetti anche letali  sulla  salute umana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400" dirty="0" smtClean="0"/>
              <a:t>In caso di emergenza (es: Curcuma…) il farmacista riceve immediatamente dal proprio ordine e dall’AIFA la circolare per procedere ad un ritiro immediato del prodotto; in altri ambiti il ritiro può comunque avvenire, ma in tempi molto più lenti a discapito della sicurezza dei pazienti</a:t>
            </a:r>
          </a:p>
        </p:txBody>
      </p:sp>
    </p:spTree>
    <p:extLst>
      <p:ext uri="{BB962C8B-B14F-4D97-AF65-F5344CB8AC3E}">
        <p14:creationId xmlns:p14="http://schemas.microsoft.com/office/powerpoint/2010/main" val="4042211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dirty="0" smtClean="0"/>
              <a:t>FITOTERAPICI E INTEGRATORI</a:t>
            </a:r>
            <a:br>
              <a:rPr lang="it-IT" dirty="0" smtClean="0"/>
            </a:br>
            <a:r>
              <a:rPr lang="it-IT" i="1" dirty="0" smtClean="0"/>
              <a:t>criticità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t-IT" sz="2400" dirty="0" smtClean="0"/>
              <a:t>Solo la filiera di cui fa parte il farmacista garantisce il costante aggiornamento delle schede tecniche dei prodotti e del mantenimento delle corrette condizioni di trasporto, conservazione e dispensazione (sfusi)</a:t>
            </a:r>
          </a:p>
          <a:p>
            <a:pPr algn="just">
              <a:buFont typeface="Wingdings" pitchFamily="2" charset="2"/>
              <a:buChar char="Ø"/>
            </a:pPr>
            <a:endParaRPr lang="it-IT" sz="2400" dirty="0"/>
          </a:p>
          <a:p>
            <a:pPr algn="just">
              <a:buFont typeface="Wingdings" pitchFamily="2" charset="2"/>
              <a:buChar char="Ø"/>
            </a:pPr>
            <a:r>
              <a:rPr lang="it-IT" sz="2400" dirty="0" smtClean="0"/>
              <a:t>Attraverso il meccanismo della </a:t>
            </a:r>
            <a:r>
              <a:rPr lang="it-IT" sz="2400" dirty="0" err="1" smtClean="0"/>
              <a:t>fitovigilanza</a:t>
            </a:r>
            <a:r>
              <a:rPr lang="it-IT" sz="2400" dirty="0" smtClean="0"/>
              <a:t>, il controllo sugli effetti collaterali e le possibili interazioni con farmaci è garantito dalla figura </a:t>
            </a:r>
            <a:r>
              <a:rPr lang="it-IT" sz="2400" smtClean="0"/>
              <a:t>del farmacista</a:t>
            </a: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195555890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Filo</Template>
  <TotalTime>14812</TotalTime>
  <Words>791</Words>
  <Application>Microsoft Office PowerPoint</Application>
  <PresentationFormat>Personalizzato</PresentationFormat>
  <Paragraphs>76</Paragraphs>
  <Slides>19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Filo</vt:lpstr>
      <vt:lpstr>Presentazione standard di PowerPoint</vt:lpstr>
      <vt:lpstr>UNO, NESSUNO,CENTOMILA</vt:lpstr>
      <vt:lpstr>NESSUNO</vt:lpstr>
      <vt:lpstr>CONOSCERE, INNOVARE, EVOLVERE</vt:lpstr>
      <vt:lpstr>FITOTERAPICI E INTEGRATORI</vt:lpstr>
      <vt:lpstr>FITOTERAPICI E INTEGRATORI criticità </vt:lpstr>
      <vt:lpstr>FITOTERAPICI E INTEGRATORI criticità </vt:lpstr>
      <vt:lpstr>FITOTERAPICI E INTEGRATORI criticità </vt:lpstr>
      <vt:lpstr>FITOTERAPICI E INTEGRATORI criticità  </vt:lpstr>
      <vt:lpstr>FITOTERAPICI E INTEGRATORI soluzioni </vt:lpstr>
      <vt:lpstr>FITOTERAPICI E INTEGRATORI soluzioni </vt:lpstr>
      <vt:lpstr>EVOLVERE</vt:lpstr>
      <vt:lpstr>OMEOPATIA</vt:lpstr>
      <vt:lpstr>OMEOPATIA criticità</vt:lpstr>
      <vt:lpstr>OMEOPATIA criticità</vt:lpstr>
      <vt:lpstr>OMEOPATIA soluzioni</vt:lpstr>
      <vt:lpstr>OMEOPATIA soluzioni</vt:lpstr>
      <vt:lpstr>EVOLVERE</vt:lpstr>
      <vt:lpstr>GRAZIE PER L’ATTENZIONE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xx</cp:lastModifiedBy>
  <cp:revision>48</cp:revision>
  <dcterms:created xsi:type="dcterms:W3CDTF">2018-09-19T21:42:35Z</dcterms:created>
  <dcterms:modified xsi:type="dcterms:W3CDTF">2019-10-03T21:24:37Z</dcterms:modified>
</cp:coreProperties>
</file>