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7" r:id="rId2"/>
    <p:sldId id="273" r:id="rId3"/>
    <p:sldId id="269" r:id="rId4"/>
    <p:sldId id="270" r:id="rId5"/>
    <p:sldId id="271" r:id="rId6"/>
    <p:sldId id="272" r:id="rId7"/>
    <p:sldId id="259" r:id="rId8"/>
    <p:sldId id="274" r:id="rId9"/>
    <p:sldId id="260" r:id="rId10"/>
    <p:sldId id="268" r:id="rId11"/>
    <p:sldId id="263" r:id="rId12"/>
    <p:sldId id="264" r:id="rId13"/>
    <p:sldId id="265" r:id="rId14"/>
    <p:sldId id="262" r:id="rId15"/>
    <p:sldId id="266"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B39F3-5B73-4F8E-86CD-4A8B190B4CAF}" type="datetimeFigureOut">
              <a:rPr lang="it-IT" smtClean="0"/>
              <a:t>03/10/2019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01F03-7814-434B-A4C3-5888F4689CA1}" type="slidenum">
              <a:rPr lang="it-IT" smtClean="0"/>
              <a:t>‹N›</a:t>
            </a:fld>
            <a:endParaRPr lang="it-IT"/>
          </a:p>
        </p:txBody>
      </p:sp>
    </p:spTree>
    <p:extLst>
      <p:ext uri="{BB962C8B-B14F-4D97-AF65-F5344CB8AC3E}">
        <p14:creationId xmlns:p14="http://schemas.microsoft.com/office/powerpoint/2010/main" val="297967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2171B24-763D-4F43-AC12-E504F88AF62D}" type="slidenum">
              <a:rPr lang="it-IT" smtClean="0"/>
              <a:t>15</a:t>
            </a:fld>
            <a:endParaRPr lang="it-IT"/>
          </a:p>
        </p:txBody>
      </p:sp>
    </p:spTree>
    <p:extLst>
      <p:ext uri="{BB962C8B-B14F-4D97-AF65-F5344CB8AC3E}">
        <p14:creationId xmlns:p14="http://schemas.microsoft.com/office/powerpoint/2010/main" val="84677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347FD53-AB33-4C5E-985F-EB9925E59B16}" type="datetimeFigureOut">
              <a:rPr lang="it-IT" smtClean="0"/>
              <a:t>03/10/2019</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249702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347FD53-AB33-4C5E-985F-EB9925E59B16}" type="datetimeFigureOut">
              <a:rPr lang="it-IT" smtClean="0"/>
              <a:t>03/10/2019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141313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347FD53-AB33-4C5E-985F-EB9925E59B16}" type="datetimeFigureOut">
              <a:rPr lang="it-IT" smtClean="0"/>
              <a:t>03/10/2019</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FCE093-1266-45DB-9B39-4AAD27A27CAA}"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5002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B347FD53-AB33-4C5E-985F-EB9925E59B16}" type="datetimeFigureOut">
              <a:rPr lang="it-IT" smtClean="0"/>
              <a:t>03/10/2019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2837601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B347FD53-AB33-4C5E-985F-EB9925E59B16}" type="datetimeFigureOut">
              <a:rPr lang="it-IT" smtClean="0"/>
              <a:t>03/10/2019</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FCE093-1266-45DB-9B39-4AAD27A27CAA}"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7794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B347FD53-AB33-4C5E-985F-EB9925E59B16}" type="datetimeFigureOut">
              <a:rPr lang="it-IT" smtClean="0"/>
              <a:t>03/10/2019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472988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47FD53-AB33-4C5E-985F-EB9925E59B16}" type="datetimeFigureOut">
              <a:rPr lang="it-IT" smtClean="0"/>
              <a:t>03/10/2019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354712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47FD53-AB33-4C5E-985F-EB9925E59B16}" type="datetimeFigureOut">
              <a:rPr lang="it-IT" smtClean="0"/>
              <a:t>03/10/2019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130907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47FD53-AB33-4C5E-985F-EB9925E59B16}" type="datetimeFigureOut">
              <a:rPr lang="it-IT" smtClean="0"/>
              <a:t>03/10/2019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27645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347FD53-AB33-4C5E-985F-EB9925E59B16}" type="datetimeFigureOut">
              <a:rPr lang="it-IT" smtClean="0"/>
              <a:t>03/10/2019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23423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347FD53-AB33-4C5E-985F-EB9925E59B16}" type="datetimeFigureOut">
              <a:rPr lang="it-IT" smtClean="0"/>
              <a:t>03/10/2019</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294693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347FD53-AB33-4C5E-985F-EB9925E59B16}" type="datetimeFigureOut">
              <a:rPr lang="it-IT" smtClean="0"/>
              <a:t>03/10/2019</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256234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347FD53-AB33-4C5E-985F-EB9925E59B16}" type="datetimeFigureOut">
              <a:rPr lang="it-IT" smtClean="0"/>
              <a:t>03/10/2019</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265293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7FD53-AB33-4C5E-985F-EB9925E59B16}" type="datetimeFigureOut">
              <a:rPr lang="it-IT" smtClean="0"/>
              <a:t>03/10/2019</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109478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347FD53-AB33-4C5E-985F-EB9925E59B16}" type="datetimeFigureOut">
              <a:rPr lang="it-IT" smtClean="0"/>
              <a:t>03/10/2019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367556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347FD53-AB33-4C5E-985F-EB9925E59B16}" type="datetimeFigureOut">
              <a:rPr lang="it-IT" smtClean="0"/>
              <a:t>03/10/2019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FCE093-1266-45DB-9B39-4AAD27A27CAA}" type="slidenum">
              <a:rPr lang="it-IT" smtClean="0"/>
              <a:t>‹N›</a:t>
            </a:fld>
            <a:endParaRPr lang="it-IT"/>
          </a:p>
        </p:txBody>
      </p:sp>
    </p:spTree>
    <p:extLst>
      <p:ext uri="{BB962C8B-B14F-4D97-AF65-F5344CB8AC3E}">
        <p14:creationId xmlns:p14="http://schemas.microsoft.com/office/powerpoint/2010/main" val="134001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347FD53-AB33-4C5E-985F-EB9925E59B16}" type="datetimeFigureOut">
              <a:rPr lang="it-IT" smtClean="0"/>
              <a:t>03/10/2019</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2FCE093-1266-45DB-9B39-4AAD27A27CAA}" type="slidenum">
              <a:rPr lang="it-IT" smtClean="0"/>
              <a:t>‹N›</a:t>
            </a:fld>
            <a:endParaRPr lang="it-IT"/>
          </a:p>
        </p:txBody>
      </p:sp>
    </p:spTree>
    <p:extLst>
      <p:ext uri="{BB962C8B-B14F-4D97-AF65-F5344CB8AC3E}">
        <p14:creationId xmlns:p14="http://schemas.microsoft.com/office/powerpoint/2010/main" val="3750331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2.emf" /><Relationship Id="rId2" Type="http://schemas.openxmlformats.org/officeDocument/2006/relationships/image" Target="../media/image11.emf"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14.emf"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15.emf"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3" Type="http://schemas.openxmlformats.org/officeDocument/2006/relationships/hyperlink" Target="http://www.comuni-italiani.it/058/farmacie/" TargetMode="External" /><Relationship Id="rId2" Type="http://schemas.openxmlformats.org/officeDocument/2006/relationships/image" Target="../media/image16.emf"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emf" /><Relationship Id="rId2" Type="http://schemas.openxmlformats.org/officeDocument/2006/relationships/image" Target="../media/image4.emf"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emf" /><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em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emf"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670" y="0"/>
            <a:ext cx="965200" cy="1120401"/>
          </a:xfrm>
          <a:prstGeom prst="rect">
            <a:avLst/>
          </a:prstGeom>
        </p:spPr>
      </p:pic>
      <p:sp>
        <p:nvSpPr>
          <p:cNvPr id="6" name="CasellaDiTesto 5"/>
          <p:cNvSpPr txBox="1"/>
          <p:nvPr/>
        </p:nvSpPr>
        <p:spPr>
          <a:xfrm>
            <a:off x="10206990" y="6435090"/>
            <a:ext cx="1863090" cy="307777"/>
          </a:xfrm>
          <a:prstGeom prst="rect">
            <a:avLst/>
          </a:prstGeom>
          <a:noFill/>
        </p:spPr>
        <p:txBody>
          <a:bodyPr wrap="square" rtlCol="0">
            <a:spAutoFit/>
          </a:bodyPr>
          <a:lstStyle/>
          <a:p>
            <a:r>
              <a:rPr lang="it-IT" sz="1400" dirty="0" err="1"/>
              <a:t>www.unaftisp.com</a:t>
            </a:r>
            <a:endParaRPr lang="it-IT" sz="1400" dirty="0"/>
          </a:p>
        </p:txBody>
      </p:sp>
      <p:sp>
        <p:nvSpPr>
          <p:cNvPr id="7" name="CasellaDiTesto 6"/>
          <p:cNvSpPr txBox="1"/>
          <p:nvPr/>
        </p:nvSpPr>
        <p:spPr>
          <a:xfrm>
            <a:off x="1614615" y="896062"/>
            <a:ext cx="9910119" cy="1938992"/>
          </a:xfrm>
          <a:prstGeom prst="rect">
            <a:avLst/>
          </a:prstGeom>
          <a:noFill/>
        </p:spPr>
        <p:txBody>
          <a:bodyPr wrap="square" rtlCol="0">
            <a:spAutoFit/>
          </a:bodyPr>
          <a:lstStyle/>
          <a:p>
            <a:pPr algn="ctr"/>
            <a:r>
              <a:rPr lang="it-IT" sz="2400" b="1" dirty="0"/>
              <a:t>Il Farmacista:</a:t>
            </a:r>
          </a:p>
          <a:p>
            <a:pPr algn="ctr"/>
            <a:r>
              <a:rPr lang="it-IT" sz="2400" b="1" dirty="0"/>
              <a:t> il paradosso di una professione che affronta il futuro rimanendo ancorata al passato</a:t>
            </a:r>
          </a:p>
          <a:p>
            <a:pPr algn="ctr"/>
            <a:r>
              <a:rPr lang="it-IT" sz="2400" i="1" dirty="0"/>
              <a:t>Sabato 5 ottobre h:14:00</a:t>
            </a:r>
            <a:br>
              <a:rPr lang="it-IT" sz="2400" i="1" dirty="0"/>
            </a:br>
            <a:r>
              <a:rPr lang="it-IT" sz="2400" i="1" dirty="0"/>
              <a:t>Sala Meeting 03</a:t>
            </a:r>
            <a:endParaRPr lang="it-IT" sz="2400" b="1" i="1" dirty="0"/>
          </a:p>
        </p:txBody>
      </p:sp>
      <p:sp>
        <p:nvSpPr>
          <p:cNvPr id="8" name="CasellaDiTesto 7"/>
          <p:cNvSpPr txBox="1"/>
          <p:nvPr/>
        </p:nvSpPr>
        <p:spPr>
          <a:xfrm>
            <a:off x="1245870" y="98535"/>
            <a:ext cx="2857500" cy="923330"/>
          </a:xfrm>
          <a:prstGeom prst="rect">
            <a:avLst/>
          </a:prstGeom>
          <a:noFill/>
        </p:spPr>
        <p:txBody>
          <a:bodyPr wrap="square" rtlCol="0">
            <a:spAutoFit/>
          </a:bodyPr>
          <a:lstStyle/>
          <a:p>
            <a:r>
              <a:rPr lang="it-IT" b="1" dirty="0">
                <a:solidFill>
                  <a:schemeClr val="accent1">
                    <a:lumMod val="60000"/>
                    <a:lumOff val="40000"/>
                  </a:schemeClr>
                </a:solidFill>
              </a:rPr>
              <a:t>UNIONE NAZIONALE</a:t>
            </a:r>
          </a:p>
          <a:p>
            <a:r>
              <a:rPr lang="it-IT" b="1" dirty="0">
                <a:solidFill>
                  <a:schemeClr val="accent1">
                    <a:lumMod val="60000"/>
                    <a:lumOff val="40000"/>
                  </a:schemeClr>
                </a:solidFill>
              </a:rPr>
              <a:t>FARMACISTI TITOLARI DI SOLA PARAFARMACIA</a:t>
            </a:r>
          </a:p>
        </p:txBody>
      </p:sp>
      <p:pic>
        <p:nvPicPr>
          <p:cNvPr id="2" name="Immagine 1"/>
          <p:cNvPicPr>
            <a:picLocks noChangeAspect="1"/>
          </p:cNvPicPr>
          <p:nvPr/>
        </p:nvPicPr>
        <p:blipFill>
          <a:blip r:embed="rId3"/>
          <a:stretch>
            <a:fillRect/>
          </a:stretch>
        </p:blipFill>
        <p:spPr>
          <a:xfrm>
            <a:off x="7941276" y="98536"/>
            <a:ext cx="4128804" cy="935090"/>
          </a:xfrm>
          <a:prstGeom prst="rect">
            <a:avLst/>
          </a:prstGeom>
        </p:spPr>
      </p:pic>
      <p:sp>
        <p:nvSpPr>
          <p:cNvPr id="3" name="CasellaDiTesto 2"/>
          <p:cNvSpPr txBox="1"/>
          <p:nvPr/>
        </p:nvSpPr>
        <p:spPr>
          <a:xfrm>
            <a:off x="2084170" y="2796708"/>
            <a:ext cx="8971008" cy="3693319"/>
          </a:xfrm>
          <a:prstGeom prst="rect">
            <a:avLst/>
          </a:prstGeom>
          <a:noFill/>
        </p:spPr>
        <p:txBody>
          <a:bodyPr wrap="square" rtlCol="0">
            <a:spAutoFit/>
          </a:bodyPr>
          <a:lstStyle/>
          <a:p>
            <a:pPr algn="ctr"/>
            <a:r>
              <a:rPr lang="it-IT" b="1" dirty="0"/>
              <a:t>PROGRAMMA</a:t>
            </a:r>
          </a:p>
          <a:p>
            <a:pPr algn="ctr"/>
            <a:r>
              <a:rPr lang="it-IT" dirty="0"/>
              <a:t> </a:t>
            </a:r>
          </a:p>
          <a:p>
            <a:r>
              <a:rPr lang="it-IT" dirty="0"/>
              <a:t>• </a:t>
            </a:r>
            <a:r>
              <a:rPr lang="it-IT" b="1" dirty="0"/>
              <a:t>“Il ruolo del Farmacista oggi” </a:t>
            </a:r>
          </a:p>
          <a:p>
            <a:pPr lvl="3"/>
            <a:r>
              <a:rPr lang="it-IT" i="1" dirty="0"/>
              <a:t>Marco Merigiola - Roma </a:t>
            </a:r>
          </a:p>
          <a:p>
            <a:r>
              <a:rPr lang="it-IT" dirty="0"/>
              <a:t>• </a:t>
            </a:r>
            <a:r>
              <a:rPr lang="it-IT" b="1" dirty="0"/>
              <a:t>“Omeopatia, Fitoterapici, Integratori… una terra di nessuno” </a:t>
            </a:r>
          </a:p>
          <a:p>
            <a:pPr lvl="3"/>
            <a:r>
              <a:rPr lang="it-IT" i="1" dirty="0"/>
              <a:t>Anna Paola Marra - Milano</a:t>
            </a:r>
          </a:p>
          <a:p>
            <a:r>
              <a:rPr lang="it-IT" dirty="0"/>
              <a:t>• </a:t>
            </a:r>
            <a:r>
              <a:rPr lang="it-IT" b="1" dirty="0"/>
              <a:t>“Il Farmacista e l’aderenza terapeutica, un possibile risparmio per il SSN”</a:t>
            </a:r>
          </a:p>
          <a:p>
            <a:pPr lvl="3"/>
            <a:r>
              <a:rPr lang="it-IT" i="1" dirty="0"/>
              <a:t>Gianluigi Nieddu - Torino </a:t>
            </a:r>
          </a:p>
          <a:p>
            <a:r>
              <a:rPr lang="it-IT" dirty="0"/>
              <a:t>• </a:t>
            </a:r>
            <a:r>
              <a:rPr lang="it-IT" b="1" dirty="0"/>
              <a:t>“Dal consiglio al consulto nutrizionale del Farmacista al servizio del cittadino” </a:t>
            </a:r>
          </a:p>
          <a:p>
            <a:pPr lvl="3"/>
            <a:r>
              <a:rPr lang="it-IT" i="1" dirty="0"/>
              <a:t>Loredana Virdis - Perugia</a:t>
            </a:r>
          </a:p>
          <a:p>
            <a:r>
              <a:rPr lang="it-IT" dirty="0"/>
              <a:t>• </a:t>
            </a:r>
            <a:r>
              <a:rPr lang="it-IT" b="1" dirty="0"/>
              <a:t>“Dopo novant’anni come rinnovare?” </a:t>
            </a:r>
          </a:p>
          <a:p>
            <a:pPr lvl="3"/>
            <a:r>
              <a:rPr lang="it-IT" i="1" dirty="0"/>
              <a:t>Daniele Viti  - Genzano (RM)</a:t>
            </a:r>
          </a:p>
          <a:p>
            <a:pPr lvl="3" algn="r"/>
            <a:r>
              <a:rPr lang="it-IT" dirty="0"/>
              <a:t>Modera: Marco Merigiola</a:t>
            </a:r>
          </a:p>
        </p:txBody>
      </p:sp>
    </p:spTree>
    <p:extLst>
      <p:ext uri="{BB962C8B-B14F-4D97-AF65-F5344CB8AC3E}">
        <p14:creationId xmlns:p14="http://schemas.microsoft.com/office/powerpoint/2010/main" val="103940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820562" y="463756"/>
            <a:ext cx="9605319" cy="2102198"/>
          </a:xfrm>
          <a:prstGeom prst="rect">
            <a:avLst/>
          </a:prstGeom>
        </p:spPr>
      </p:pic>
      <p:pic>
        <p:nvPicPr>
          <p:cNvPr id="5" name="Immagine 4"/>
          <p:cNvPicPr>
            <a:picLocks noChangeAspect="1"/>
          </p:cNvPicPr>
          <p:nvPr/>
        </p:nvPicPr>
        <p:blipFill>
          <a:blip r:embed="rId3"/>
          <a:stretch>
            <a:fillRect/>
          </a:stretch>
        </p:blipFill>
        <p:spPr>
          <a:xfrm>
            <a:off x="1820562" y="2929361"/>
            <a:ext cx="9605319" cy="3081188"/>
          </a:xfrm>
          <a:prstGeom prst="rect">
            <a:avLst/>
          </a:prstGeom>
        </p:spPr>
      </p:pic>
      <p:sp>
        <p:nvSpPr>
          <p:cNvPr id="2" name="Rettangolo 1">
            <a:extLst>
              <a:ext uri="{FF2B5EF4-FFF2-40B4-BE49-F238E27FC236}">
                <a16:creationId xmlns:a16="http://schemas.microsoft.com/office/drawing/2014/main" id="{D7D1B258-8BCB-4E71-8A87-C78E6CB917FA}"/>
              </a:ext>
            </a:extLst>
          </p:cNvPr>
          <p:cNvSpPr/>
          <p:nvPr/>
        </p:nvSpPr>
        <p:spPr>
          <a:xfrm>
            <a:off x="6599583" y="3326296"/>
            <a:ext cx="4717774" cy="254441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25185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3"/>
          <p:cNvSpPr>
            <a:spLocks noGrp="1" noChangeArrowheads="1"/>
          </p:cNvSpPr>
          <p:nvPr>
            <p:ph type="title"/>
          </p:nvPr>
        </p:nvSpPr>
        <p:spPr>
          <a:xfrm>
            <a:off x="1873036" y="624110"/>
            <a:ext cx="9631575" cy="1280890"/>
          </a:xfrm>
        </p:spPr>
        <p:txBody>
          <a:bodyPr/>
          <a:lstStyle/>
          <a:p>
            <a:pPr eaLnBrk="1" hangingPunct="1"/>
            <a:r>
              <a:rPr lang="it-IT" altLang="it-IT" dirty="0"/>
              <a:t>La Pianta Organica del Comune di Roma</a:t>
            </a:r>
          </a:p>
        </p:txBody>
      </p:sp>
      <p:pic>
        <p:nvPicPr>
          <p:cNvPr id="6147" name="Segnaposto contenuto 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335958" y="1552507"/>
            <a:ext cx="3117850" cy="4351337"/>
          </a:xfrm>
        </p:spPr>
      </p:pic>
      <p:sp>
        <p:nvSpPr>
          <p:cNvPr id="6148" name="Segnaposto contenuto 5"/>
          <p:cNvSpPr>
            <a:spLocks noGrp="1" noChangeArrowheads="1"/>
          </p:cNvSpPr>
          <p:nvPr>
            <p:ph sz="half" idx="2"/>
          </p:nvPr>
        </p:nvSpPr>
        <p:spPr/>
        <p:txBody>
          <a:bodyPr/>
          <a:lstStyle/>
          <a:p>
            <a:pPr eaLnBrk="1" hangingPunct="1"/>
            <a:r>
              <a:rPr lang="it-IT" altLang="it-IT"/>
              <a:t>Redatta a seguito dell’approvazione della legge per la concorrenza ( L 27/2012 )</a:t>
            </a:r>
          </a:p>
          <a:p>
            <a:pPr eaLnBrk="1" hangingPunct="1"/>
            <a:r>
              <a:rPr lang="it-IT" altLang="it-IT"/>
              <a:t>Portava il quorum da 1 farmacia ogni 4000 abitanti ad 1 ogni 3300</a:t>
            </a:r>
          </a:p>
          <a:p>
            <a:pPr eaLnBrk="1" hangingPunct="1"/>
            <a:r>
              <a:rPr lang="it-IT" altLang="it-IT"/>
              <a:t>Istituiva perciò 119 nuove sedi passando da 718 a 837 sedi nel territorio comunale</a:t>
            </a:r>
          </a:p>
        </p:txBody>
      </p:sp>
    </p:spTree>
    <p:extLst>
      <p:ext uri="{BB962C8B-B14F-4D97-AF65-F5344CB8AC3E}">
        <p14:creationId xmlns:p14="http://schemas.microsoft.com/office/powerpoint/2010/main" val="208364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olo 1"/>
          <p:cNvSpPr>
            <a:spLocks noGrp="1" noChangeArrowheads="1"/>
          </p:cNvSpPr>
          <p:nvPr>
            <p:ph type="title"/>
          </p:nvPr>
        </p:nvSpPr>
        <p:spPr/>
        <p:txBody>
          <a:bodyPr/>
          <a:lstStyle/>
          <a:p>
            <a:pPr eaLnBrk="1" hangingPunct="1"/>
            <a:r>
              <a:rPr lang="it-IT" altLang="it-IT"/>
              <a:t>La Pianta Organica del Comune di Roma</a:t>
            </a:r>
          </a:p>
        </p:txBody>
      </p:sp>
      <p:pic>
        <p:nvPicPr>
          <p:cNvPr id="7171" name="Segnaposto contenuto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rot="10800000">
            <a:off x="914400" y="1786732"/>
            <a:ext cx="5181600" cy="4338637"/>
          </a:xfrm>
        </p:spPr>
      </p:pic>
      <p:sp>
        <p:nvSpPr>
          <p:cNvPr id="4" name="Segnaposto contenuto 3">
            <a:extLst>
              <a:ext uri="{FF2B5EF4-FFF2-40B4-BE49-F238E27FC236}">
                <a16:creationId xmlns:a16="http://schemas.microsoft.com/office/drawing/2014/main" id="{2ABCACB2-79FC-4499-81CF-14CF6C1D62D6}"/>
              </a:ext>
            </a:extLst>
          </p:cNvPr>
          <p:cNvSpPr>
            <a:spLocks noGrp="1"/>
          </p:cNvSpPr>
          <p:nvPr>
            <p:ph sz="half" idx="2"/>
          </p:nvPr>
        </p:nvSpPr>
        <p:spPr>
          <a:xfrm>
            <a:off x="6172200" y="1774031"/>
            <a:ext cx="5181600" cy="4351338"/>
          </a:xfrm>
        </p:spPr>
        <p:txBody>
          <a:bodyPr rtlCol="0">
            <a:normAutofit fontScale="92500" lnSpcReduction="10000"/>
          </a:bodyPr>
          <a:lstStyle/>
          <a:p>
            <a:pPr eaLnBrk="1" fontAlgn="auto" hangingPunct="1">
              <a:spcAft>
                <a:spcPts val="0"/>
              </a:spcAft>
              <a:defRPr/>
            </a:pPr>
            <a:r>
              <a:rPr lang="it-IT" dirty="0"/>
              <a:t>nei municipi I,II,III,VI,IX e XVII la Giunta decise di non istituire nuove sedi per la già alta densità di farmacie presenti</a:t>
            </a:r>
          </a:p>
          <a:p>
            <a:pPr eaLnBrk="1" fontAlgn="auto" hangingPunct="1">
              <a:spcAft>
                <a:spcPts val="0"/>
              </a:spcAft>
              <a:defRPr/>
            </a:pPr>
            <a:r>
              <a:rPr lang="it-IT" dirty="0"/>
              <a:t>Nello stesso documento si riscontra che per raggiungere il rapporto ottimale di una farmacia ogni 3300 abitanti si dovrebbero istituire ulteriori 69 sedi oltre alle 119 previste dalla nuova pianta organica, ma si dichiara che solo 42 potranno esserlo ( 906 )</a:t>
            </a:r>
          </a:p>
          <a:p>
            <a:pPr eaLnBrk="1" fontAlgn="auto" hangingPunct="1">
              <a:spcAft>
                <a:spcPts val="0"/>
              </a:spcAft>
              <a:defRPr/>
            </a:pPr>
            <a:r>
              <a:rPr lang="it-IT" dirty="0"/>
              <a:t>Lo stesso documento lascia a Roma Capitale la possibilità di intervenire per migliorare la imperfetta distribuzione delle sedi e per ad esempio fissando un target minimo da ottenere in tutti i municipi relativamente alla densità di farmacie per abitanti</a:t>
            </a:r>
          </a:p>
          <a:p>
            <a:pPr eaLnBrk="1" fontAlgn="auto" hangingPunct="1">
              <a:spcAft>
                <a:spcPts val="0"/>
              </a:spcAft>
              <a:defRPr/>
            </a:pPr>
            <a:endParaRPr lang="it-IT" dirty="0"/>
          </a:p>
          <a:p>
            <a:pPr eaLnBrk="1" fontAlgn="auto" hangingPunct="1">
              <a:spcAft>
                <a:spcPts val="0"/>
              </a:spcAft>
              <a:defRPr/>
            </a:pPr>
            <a:endParaRPr lang="it-IT" dirty="0"/>
          </a:p>
        </p:txBody>
      </p:sp>
    </p:spTree>
    <p:extLst>
      <p:ext uri="{BB962C8B-B14F-4D97-AF65-F5344CB8AC3E}">
        <p14:creationId xmlns:p14="http://schemas.microsoft.com/office/powerpoint/2010/main" val="1107324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CasellaDiTesto 2"/>
          <p:cNvSpPr txBox="1">
            <a:spLocks noChangeArrowheads="1"/>
          </p:cNvSpPr>
          <p:nvPr/>
        </p:nvSpPr>
        <p:spPr bwMode="auto">
          <a:xfrm>
            <a:off x="7275513" y="1350963"/>
            <a:ext cx="397510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it-IT" altLang="it-IT" sz="2000" dirty="0"/>
              <a:t>La tabella evidenzia in rosso come molte zone della città hanno un rapporto non ottimale tra farmacie ed abitanti</a:t>
            </a:r>
          </a:p>
          <a:p>
            <a:pPr eaLnBrk="1" hangingPunct="1">
              <a:lnSpc>
                <a:spcPct val="100000"/>
              </a:lnSpc>
              <a:spcBef>
                <a:spcPct val="0"/>
              </a:spcBef>
            </a:pPr>
            <a:r>
              <a:rPr lang="it-IT" altLang="it-IT" sz="2000" dirty="0"/>
              <a:t>Ovviamente c’è da tenere in conto l’estensione territoriale di alcuni municipi e conseguentemente la difficoltà ad inserire nuove sedi con un criterio esclusivamente demografico</a:t>
            </a:r>
          </a:p>
          <a:p>
            <a:pPr eaLnBrk="1" hangingPunct="1">
              <a:lnSpc>
                <a:spcPct val="100000"/>
              </a:lnSpc>
              <a:spcBef>
                <a:spcPct val="0"/>
              </a:spcBef>
            </a:pPr>
            <a:r>
              <a:rPr lang="it-IT" altLang="it-IT" sz="2000" dirty="0"/>
              <a:t>Roma Capitale ha infatti ritenuto possibile con i criteri della legge L.27/2012 poter individuare solo 42 ulteriori nuove sedi su potenziali 69  ( da assegnare a </a:t>
            </a:r>
            <a:r>
              <a:rPr lang="it-IT" altLang="it-IT" sz="2000" dirty="0" err="1"/>
              <a:t>Farmacap</a:t>
            </a:r>
            <a:r>
              <a:rPr lang="it-IT" altLang="it-IT" sz="2000" dirty="0"/>
              <a:t> ) ( 879 )</a:t>
            </a:r>
          </a:p>
        </p:txBody>
      </p:sp>
      <p:pic>
        <p:nvPicPr>
          <p:cNvPr id="8200"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25" y="1541463"/>
            <a:ext cx="5033963"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BA47AD7B-A194-4D2D-A223-417A48DBF4EB}"/>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470574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4"/>
          <p:cNvSpPr>
            <a:spLocks noGrp="1" noChangeArrowheads="1"/>
          </p:cNvSpPr>
          <p:nvPr>
            <p:ph type="title"/>
          </p:nvPr>
        </p:nvSpPr>
        <p:spPr>
          <a:xfrm>
            <a:off x="2195359" y="455681"/>
            <a:ext cx="8911687" cy="1280890"/>
          </a:xfrm>
        </p:spPr>
        <p:txBody>
          <a:bodyPr>
            <a:normAutofit/>
          </a:bodyPr>
          <a:lstStyle/>
          <a:p>
            <a:pPr algn="ctr" eaLnBrk="1" hangingPunct="1"/>
            <a:r>
              <a:rPr lang="it-IT" altLang="it-IT" sz="3200" dirty="0"/>
              <a:t>La Pianta Organica del Comune di Roma</a:t>
            </a:r>
          </a:p>
        </p:txBody>
      </p:sp>
      <p:pic>
        <p:nvPicPr>
          <p:cNvPr id="11" name="Immagin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238" y="1345407"/>
            <a:ext cx="8428037"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8929816" y="1268627"/>
            <a:ext cx="1589903" cy="4860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8929816" y="1262450"/>
            <a:ext cx="2595649" cy="5139869"/>
          </a:xfrm>
          <a:prstGeom prst="rect">
            <a:avLst/>
          </a:prstGeom>
          <a:solidFill>
            <a:srgbClr val="FFFF00"/>
          </a:solidFill>
          <a:ln>
            <a:solidFill>
              <a:schemeClr val="accent1"/>
            </a:solidFill>
          </a:ln>
        </p:spPr>
        <p:txBody>
          <a:bodyPr wrap="square" rtlCol="0">
            <a:spAutoFit/>
          </a:bodyPr>
          <a:lstStyle/>
          <a:p>
            <a:pPr algn="ctr"/>
            <a:r>
              <a:rPr lang="it-IT" sz="2400" dirty="0"/>
              <a:t>Ad oggi a Roma sono aperte </a:t>
            </a:r>
          </a:p>
          <a:p>
            <a:pPr algn="ctr"/>
            <a:endParaRPr lang="it-IT" sz="2400" dirty="0"/>
          </a:p>
          <a:p>
            <a:pPr algn="ctr"/>
            <a:r>
              <a:rPr lang="it-IT" sz="2400" b="1" dirty="0"/>
              <a:t>774 farmacie</a:t>
            </a:r>
          </a:p>
          <a:p>
            <a:pPr algn="ctr"/>
            <a:endParaRPr lang="it-IT" sz="2400" dirty="0"/>
          </a:p>
          <a:p>
            <a:pPr algn="ctr"/>
            <a:r>
              <a:rPr lang="it-IT" sz="2400" dirty="0"/>
              <a:t>Solo </a:t>
            </a:r>
            <a:r>
              <a:rPr lang="it-IT" sz="2400" b="1" dirty="0"/>
              <a:t>56</a:t>
            </a:r>
            <a:r>
              <a:rPr lang="it-IT" sz="2400" dirty="0"/>
              <a:t> sono state aperte dopo il «Monti»</a:t>
            </a:r>
          </a:p>
          <a:p>
            <a:pPr algn="ctr"/>
            <a:r>
              <a:rPr lang="it-IT" sz="1600" dirty="0"/>
              <a:t>Fonte: </a:t>
            </a:r>
            <a:r>
              <a:rPr lang="it-IT" sz="1600" dirty="0">
                <a:hlinkClick r:id="rId3"/>
              </a:rPr>
              <a:t>http://www.comuni-italiani.it/058/farmacie/</a:t>
            </a:r>
            <a:endParaRPr lang="it-IT" sz="1600" dirty="0"/>
          </a:p>
          <a:p>
            <a:pPr algn="ctr"/>
            <a:endParaRPr lang="it-IT" sz="1600" dirty="0"/>
          </a:p>
          <a:p>
            <a:pPr algn="ctr"/>
            <a:endParaRPr lang="it-IT" sz="1600" dirty="0"/>
          </a:p>
          <a:p>
            <a:pPr algn="ctr"/>
            <a:endParaRPr lang="it-IT" sz="1600" dirty="0"/>
          </a:p>
          <a:p>
            <a:pPr algn="ctr"/>
            <a:endParaRPr lang="it-IT" sz="1600" dirty="0"/>
          </a:p>
        </p:txBody>
      </p:sp>
    </p:spTree>
    <p:extLst>
      <p:ext uri="{BB962C8B-B14F-4D97-AF65-F5344CB8AC3E}">
        <p14:creationId xmlns:p14="http://schemas.microsoft.com/office/powerpoint/2010/main" val="3965801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28" y="1625526"/>
            <a:ext cx="4267439" cy="4093332"/>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4415246" y="1625526"/>
            <a:ext cx="277321" cy="4093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237312" y="2479119"/>
            <a:ext cx="7745686" cy="2923877"/>
          </a:xfrm>
          <a:prstGeom prst="rect">
            <a:avLst/>
          </a:prstGeom>
          <a:noFill/>
        </p:spPr>
        <p:txBody>
          <a:bodyPr wrap="square" rtlCol="0">
            <a:spAutoFit/>
          </a:bodyPr>
          <a:lstStyle/>
          <a:p>
            <a:r>
              <a:rPr lang="it-IT" sz="4800" i="1" dirty="0"/>
              <a:t>…Grazie dell’attenzione!</a:t>
            </a:r>
          </a:p>
          <a:p>
            <a:endParaRPr lang="it-IT" sz="4800" i="1" dirty="0"/>
          </a:p>
          <a:p>
            <a:endParaRPr lang="it-IT" sz="4800" i="1" dirty="0"/>
          </a:p>
          <a:p>
            <a:pPr algn="r"/>
            <a:r>
              <a:rPr lang="it-IT" sz="2000" i="1" dirty="0"/>
              <a:t>Dott. Marco Merigiola</a:t>
            </a:r>
          </a:p>
          <a:p>
            <a:pPr algn="r"/>
            <a:r>
              <a:rPr lang="it-IT" sz="2000" i="1" dirty="0"/>
              <a:t>Email: lazio.unaftisp@gmail.com</a:t>
            </a:r>
          </a:p>
        </p:txBody>
      </p:sp>
    </p:spTree>
    <p:extLst>
      <p:ext uri="{BB962C8B-B14F-4D97-AF65-F5344CB8AC3E}">
        <p14:creationId xmlns:p14="http://schemas.microsoft.com/office/powerpoint/2010/main" val="4232872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687C7FD-9EC5-49BB-8DF3-A04192D380D6}"/>
              </a:ext>
            </a:extLst>
          </p:cNvPr>
          <p:cNvSpPr>
            <a:spLocks noGrp="1"/>
          </p:cNvSpPr>
          <p:nvPr>
            <p:ph type="ctrTitle"/>
          </p:nvPr>
        </p:nvSpPr>
        <p:spPr/>
        <p:txBody>
          <a:bodyPr>
            <a:normAutofit/>
          </a:bodyPr>
          <a:lstStyle/>
          <a:p>
            <a:r>
              <a:rPr lang="it-IT" sz="4800" dirty="0"/>
              <a:t>Il Ruolo del Farmacista oggi</a:t>
            </a:r>
          </a:p>
        </p:txBody>
      </p:sp>
      <p:sp>
        <p:nvSpPr>
          <p:cNvPr id="5" name="Sottotitolo 4">
            <a:extLst>
              <a:ext uri="{FF2B5EF4-FFF2-40B4-BE49-F238E27FC236}">
                <a16:creationId xmlns:a16="http://schemas.microsoft.com/office/drawing/2014/main" id="{C999E20B-52A1-41F4-B2F2-6775E194E8C0}"/>
              </a:ext>
            </a:extLst>
          </p:cNvPr>
          <p:cNvSpPr>
            <a:spLocks noGrp="1"/>
          </p:cNvSpPr>
          <p:nvPr>
            <p:ph type="subTitle" idx="1"/>
          </p:nvPr>
        </p:nvSpPr>
        <p:spPr/>
        <p:txBody>
          <a:bodyPr/>
          <a:lstStyle/>
          <a:p>
            <a:r>
              <a:rPr lang="it-IT" dirty="0"/>
              <a:t>Dott. Marco Merigiola – Farmacista Titolare di Parafarmacia in Roma</a:t>
            </a:r>
          </a:p>
        </p:txBody>
      </p:sp>
      <p:pic>
        <p:nvPicPr>
          <p:cNvPr id="1026" name="Picture 2" descr="Immagine correlata">
            <a:extLst>
              <a:ext uri="{FF2B5EF4-FFF2-40B4-BE49-F238E27FC236}">
                <a16:creationId xmlns:a16="http://schemas.microsoft.com/office/drawing/2014/main" id="{1B934669-684B-41C7-AC18-2A5F2E3E1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526504"/>
            <a:ext cx="3842302" cy="290249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9F83BBC2-573C-4A14-A86B-1E8476788DF9}"/>
              </a:ext>
            </a:extLst>
          </p:cNvPr>
          <p:cNvSpPr txBox="1"/>
          <p:nvPr/>
        </p:nvSpPr>
        <p:spPr>
          <a:xfrm>
            <a:off x="6550784" y="1388319"/>
            <a:ext cx="4576969" cy="1569660"/>
          </a:xfrm>
          <a:prstGeom prst="rect">
            <a:avLst/>
          </a:prstGeom>
          <a:noFill/>
        </p:spPr>
        <p:txBody>
          <a:bodyPr wrap="square" rtlCol="0">
            <a:spAutoFit/>
          </a:bodyPr>
          <a:lstStyle/>
          <a:p>
            <a:pPr algn="ctr"/>
            <a:r>
              <a:rPr lang="it-IT" sz="3200" dirty="0"/>
              <a:t>Simposio </a:t>
            </a:r>
            <a:r>
              <a:rPr lang="it-IT" sz="3200" dirty="0" err="1"/>
              <a:t>UNaFTiSP</a:t>
            </a:r>
            <a:r>
              <a:rPr lang="it-IT" sz="3200" dirty="0"/>
              <a:t> </a:t>
            </a:r>
          </a:p>
          <a:p>
            <a:pPr algn="ctr"/>
            <a:r>
              <a:rPr lang="it-IT" sz="3200" dirty="0" err="1"/>
              <a:t>FarmacistaPiù</a:t>
            </a:r>
            <a:r>
              <a:rPr lang="it-IT" sz="3200" dirty="0"/>
              <a:t> 2019</a:t>
            </a:r>
          </a:p>
          <a:p>
            <a:pPr algn="ctr"/>
            <a:r>
              <a:rPr lang="it-IT" sz="3200" dirty="0"/>
              <a:t>Milano 5 ottobre 2019</a:t>
            </a:r>
          </a:p>
        </p:txBody>
      </p:sp>
    </p:spTree>
    <p:extLst>
      <p:ext uri="{BB962C8B-B14F-4D97-AF65-F5344CB8AC3E}">
        <p14:creationId xmlns:p14="http://schemas.microsoft.com/office/powerpoint/2010/main" val="2148223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8763C5-1D91-4B63-A4F2-1FF042BFD9A3}"/>
              </a:ext>
            </a:extLst>
          </p:cNvPr>
          <p:cNvSpPr>
            <a:spLocks noGrp="1"/>
          </p:cNvSpPr>
          <p:nvPr>
            <p:ph type="title"/>
          </p:nvPr>
        </p:nvSpPr>
        <p:spPr/>
        <p:txBody>
          <a:bodyPr>
            <a:normAutofit fontScale="90000"/>
          </a:bodyPr>
          <a:lstStyle/>
          <a:p>
            <a:r>
              <a:rPr lang="it-IT" dirty="0"/>
              <a:t>Le leggi che normano la professione del farmacista e «l’esercizio della farmacia»</a:t>
            </a:r>
          </a:p>
        </p:txBody>
      </p:sp>
      <p:sp>
        <p:nvSpPr>
          <p:cNvPr id="3" name="Segnaposto contenuto 2">
            <a:extLst>
              <a:ext uri="{FF2B5EF4-FFF2-40B4-BE49-F238E27FC236}">
                <a16:creationId xmlns:a16="http://schemas.microsoft.com/office/drawing/2014/main" id="{78967032-BD73-43B4-AB32-7B9F009A9C12}"/>
              </a:ext>
            </a:extLst>
          </p:cNvPr>
          <p:cNvSpPr>
            <a:spLocks noGrp="1"/>
          </p:cNvSpPr>
          <p:nvPr>
            <p:ph idx="1"/>
          </p:nvPr>
        </p:nvSpPr>
        <p:spPr/>
        <p:txBody>
          <a:bodyPr>
            <a:normAutofit/>
          </a:bodyPr>
          <a:lstStyle/>
          <a:p>
            <a:r>
              <a:rPr lang="it-IT" sz="4000" dirty="0"/>
              <a:t>TULS del 1934 </a:t>
            </a:r>
          </a:p>
          <a:p>
            <a:r>
              <a:rPr lang="it-IT" sz="4000" dirty="0"/>
              <a:t>legge 2 aprile 1968, n. 475</a:t>
            </a:r>
          </a:p>
          <a:p>
            <a:r>
              <a:rPr lang="it-IT" sz="4000" dirty="0"/>
              <a:t>legge 8 novembre 1991, n. 362</a:t>
            </a:r>
          </a:p>
          <a:p>
            <a:r>
              <a:rPr lang="it-IT" sz="4000" dirty="0"/>
              <a:t>DL 206/2007</a:t>
            </a:r>
          </a:p>
          <a:p>
            <a:r>
              <a:rPr lang="it-IT" sz="4000" dirty="0"/>
              <a:t>LEGGE 4 AGOSTO 2017 N. 124 </a:t>
            </a:r>
          </a:p>
        </p:txBody>
      </p:sp>
    </p:spTree>
    <p:extLst>
      <p:ext uri="{BB962C8B-B14F-4D97-AF65-F5344CB8AC3E}">
        <p14:creationId xmlns:p14="http://schemas.microsoft.com/office/powerpoint/2010/main" val="3854594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F001043-2897-4CF0-87A5-6801B4AEC8F8}"/>
              </a:ext>
            </a:extLst>
          </p:cNvPr>
          <p:cNvPicPr>
            <a:picLocks noChangeAspect="1"/>
          </p:cNvPicPr>
          <p:nvPr/>
        </p:nvPicPr>
        <p:blipFill>
          <a:blip r:embed="rId2"/>
          <a:stretch>
            <a:fillRect/>
          </a:stretch>
        </p:blipFill>
        <p:spPr>
          <a:xfrm>
            <a:off x="1780962" y="2271401"/>
            <a:ext cx="9894203" cy="3666920"/>
          </a:xfrm>
          <a:prstGeom prst="rect">
            <a:avLst/>
          </a:prstGeom>
        </p:spPr>
      </p:pic>
      <p:pic>
        <p:nvPicPr>
          <p:cNvPr id="3" name="Immagine 2">
            <a:extLst>
              <a:ext uri="{FF2B5EF4-FFF2-40B4-BE49-F238E27FC236}">
                <a16:creationId xmlns:a16="http://schemas.microsoft.com/office/drawing/2014/main" id="{3F0D3D7C-DC37-41A6-9DDB-3436FD95EC0C}"/>
              </a:ext>
            </a:extLst>
          </p:cNvPr>
          <p:cNvPicPr>
            <a:picLocks noChangeAspect="1"/>
          </p:cNvPicPr>
          <p:nvPr/>
        </p:nvPicPr>
        <p:blipFill>
          <a:blip r:embed="rId3"/>
          <a:stretch>
            <a:fillRect/>
          </a:stretch>
        </p:blipFill>
        <p:spPr>
          <a:xfrm>
            <a:off x="3250842" y="697678"/>
            <a:ext cx="6954441" cy="1268923"/>
          </a:xfrm>
          <a:prstGeom prst="rect">
            <a:avLst/>
          </a:prstGeom>
        </p:spPr>
      </p:pic>
      <p:cxnSp>
        <p:nvCxnSpPr>
          <p:cNvPr id="5" name="Connettore diritto 4">
            <a:extLst>
              <a:ext uri="{FF2B5EF4-FFF2-40B4-BE49-F238E27FC236}">
                <a16:creationId xmlns:a16="http://schemas.microsoft.com/office/drawing/2014/main" id="{2D51CC22-2780-4A34-8B57-768E34690B2F}"/>
              </a:ext>
            </a:extLst>
          </p:cNvPr>
          <p:cNvCxnSpPr/>
          <p:nvPr/>
        </p:nvCxnSpPr>
        <p:spPr>
          <a:xfrm>
            <a:off x="2425148" y="2968487"/>
            <a:ext cx="8839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Connettore diritto 5">
            <a:extLst>
              <a:ext uri="{FF2B5EF4-FFF2-40B4-BE49-F238E27FC236}">
                <a16:creationId xmlns:a16="http://schemas.microsoft.com/office/drawing/2014/main" id="{A45CFEB9-3D6F-40E3-AA84-5A52666C325C}"/>
              </a:ext>
            </a:extLst>
          </p:cNvPr>
          <p:cNvCxnSpPr>
            <a:cxnSpLocks/>
          </p:cNvCxnSpPr>
          <p:nvPr/>
        </p:nvCxnSpPr>
        <p:spPr>
          <a:xfrm>
            <a:off x="2126974" y="3266659"/>
            <a:ext cx="9137374"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1532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93F5-474F-42C6-A7C9-77B003D2B9DE}"/>
              </a:ext>
            </a:extLst>
          </p:cNvPr>
          <p:cNvSpPr>
            <a:spLocks noGrp="1"/>
          </p:cNvSpPr>
          <p:nvPr>
            <p:ph type="title"/>
          </p:nvPr>
        </p:nvSpPr>
        <p:spPr/>
        <p:txBody>
          <a:bodyPr/>
          <a:lstStyle/>
          <a:p>
            <a:r>
              <a:rPr lang="it-IT" dirty="0"/>
              <a:t>Ma oggi i farmaci li può vendere solo il farmacista?</a:t>
            </a:r>
          </a:p>
        </p:txBody>
      </p:sp>
      <p:sp>
        <p:nvSpPr>
          <p:cNvPr id="3" name="Segnaposto contenuto 2">
            <a:extLst>
              <a:ext uri="{FF2B5EF4-FFF2-40B4-BE49-F238E27FC236}">
                <a16:creationId xmlns:a16="http://schemas.microsoft.com/office/drawing/2014/main" id="{10882D33-D44C-4F99-9A7B-E913EDFE60AC}"/>
              </a:ext>
            </a:extLst>
          </p:cNvPr>
          <p:cNvSpPr>
            <a:spLocks noGrp="1"/>
          </p:cNvSpPr>
          <p:nvPr>
            <p:ph idx="1"/>
          </p:nvPr>
        </p:nvSpPr>
        <p:spPr>
          <a:xfrm>
            <a:off x="2589212" y="2133600"/>
            <a:ext cx="8915400" cy="4100290"/>
          </a:xfrm>
        </p:spPr>
        <p:txBody>
          <a:bodyPr>
            <a:normAutofit/>
          </a:bodyPr>
          <a:lstStyle/>
          <a:p>
            <a:r>
              <a:rPr lang="it-IT" sz="4000" dirty="0"/>
              <a:t>Veterinari</a:t>
            </a:r>
          </a:p>
          <a:p>
            <a:r>
              <a:rPr lang="it-IT" sz="3600" dirty="0"/>
              <a:t>Medici e biologi (integratori e catene di franchising tipo </a:t>
            </a:r>
            <a:r>
              <a:rPr lang="it-IT" sz="3600" dirty="0" err="1"/>
              <a:t>Diet</a:t>
            </a:r>
            <a:r>
              <a:rPr lang="it-IT" sz="3600" dirty="0"/>
              <a:t> </a:t>
            </a:r>
            <a:r>
              <a:rPr lang="it-IT" sz="3600" dirty="0" err="1"/>
              <a:t>natural</a:t>
            </a:r>
            <a:r>
              <a:rPr lang="it-IT" sz="3600" dirty="0"/>
              <a:t>, Natural House, ecc.) </a:t>
            </a:r>
          </a:p>
          <a:p>
            <a:r>
              <a:rPr lang="it-IT" sz="3600" dirty="0" err="1"/>
              <a:t>Vitamin</a:t>
            </a:r>
            <a:r>
              <a:rPr lang="it-IT" sz="3600" dirty="0"/>
              <a:t> store</a:t>
            </a:r>
          </a:p>
        </p:txBody>
      </p:sp>
    </p:spTree>
    <p:extLst>
      <p:ext uri="{BB962C8B-B14F-4D97-AF65-F5344CB8AC3E}">
        <p14:creationId xmlns:p14="http://schemas.microsoft.com/office/powerpoint/2010/main" val="2816412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F6C8BEE-94AB-4977-B12D-4C2C628B4EF3}"/>
              </a:ext>
            </a:extLst>
          </p:cNvPr>
          <p:cNvSpPr>
            <a:spLocks noGrp="1"/>
          </p:cNvSpPr>
          <p:nvPr>
            <p:ph type="title"/>
          </p:nvPr>
        </p:nvSpPr>
        <p:spPr>
          <a:xfrm>
            <a:off x="2592924" y="200040"/>
            <a:ext cx="8911687" cy="1280890"/>
          </a:xfrm>
        </p:spPr>
        <p:txBody>
          <a:bodyPr/>
          <a:lstStyle/>
          <a:p>
            <a:r>
              <a:rPr lang="it-IT" dirty="0"/>
              <a:t>Tutti sono competenti a gestire gli integratori?</a:t>
            </a:r>
          </a:p>
        </p:txBody>
      </p:sp>
      <p:pic>
        <p:nvPicPr>
          <p:cNvPr id="8" name="Segnaposto contenuto 7">
            <a:extLst>
              <a:ext uri="{FF2B5EF4-FFF2-40B4-BE49-F238E27FC236}">
                <a16:creationId xmlns:a16="http://schemas.microsoft.com/office/drawing/2014/main" id="{DA5DC797-D0EE-4F45-A24E-5553C576B68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5948" y="1635131"/>
            <a:ext cx="3485322" cy="4930607"/>
          </a:xfrm>
        </p:spPr>
      </p:pic>
      <p:pic>
        <p:nvPicPr>
          <p:cNvPr id="9" name="Segnaposto contenuto 8">
            <a:extLst>
              <a:ext uri="{FF2B5EF4-FFF2-40B4-BE49-F238E27FC236}">
                <a16:creationId xmlns:a16="http://schemas.microsoft.com/office/drawing/2014/main" id="{29228E4E-7EEC-4242-A9D3-6B5B0280B064}"/>
              </a:ext>
            </a:extLst>
          </p:cNvPr>
          <p:cNvPicPr>
            <a:picLocks noGrp="1" noChangeAspect="1"/>
          </p:cNvPicPr>
          <p:nvPr>
            <p:ph sz="half" idx="2"/>
          </p:nvPr>
        </p:nvPicPr>
        <p:blipFill>
          <a:blip r:embed="rId3"/>
          <a:stretch>
            <a:fillRect/>
          </a:stretch>
        </p:blipFill>
        <p:spPr>
          <a:xfrm>
            <a:off x="5144024" y="1635131"/>
            <a:ext cx="6360587" cy="1174330"/>
          </a:xfrm>
          <a:prstGeom prst="rect">
            <a:avLst/>
          </a:prstGeom>
        </p:spPr>
      </p:pic>
      <p:sp>
        <p:nvSpPr>
          <p:cNvPr id="21" name="CasellaDiTesto 20">
            <a:extLst>
              <a:ext uri="{FF2B5EF4-FFF2-40B4-BE49-F238E27FC236}">
                <a16:creationId xmlns:a16="http://schemas.microsoft.com/office/drawing/2014/main" id="{76E38870-356D-4499-B41D-25D37083A7B5}"/>
              </a:ext>
            </a:extLst>
          </p:cNvPr>
          <p:cNvSpPr txBox="1"/>
          <p:nvPr/>
        </p:nvSpPr>
        <p:spPr>
          <a:xfrm>
            <a:off x="5141843" y="3127513"/>
            <a:ext cx="6362768" cy="1384995"/>
          </a:xfrm>
          <a:prstGeom prst="rect">
            <a:avLst/>
          </a:prstGeom>
          <a:noFill/>
        </p:spPr>
        <p:txBody>
          <a:bodyPr wrap="square" rtlCol="0">
            <a:spAutoFit/>
          </a:bodyPr>
          <a:lstStyle/>
          <a:p>
            <a:pPr algn="ctr"/>
            <a:r>
              <a:rPr lang="it-IT" sz="2800" dirty="0"/>
              <a:t>Ogni anno negli USA 23.000 accessi al pronto soccorso</a:t>
            </a:r>
          </a:p>
          <a:p>
            <a:pPr algn="ctr"/>
            <a:endParaRPr lang="it-IT" sz="2800" dirty="0"/>
          </a:p>
        </p:txBody>
      </p:sp>
      <p:sp>
        <p:nvSpPr>
          <p:cNvPr id="22" name="CasellaDiTesto 21">
            <a:extLst>
              <a:ext uri="{FF2B5EF4-FFF2-40B4-BE49-F238E27FC236}">
                <a16:creationId xmlns:a16="http://schemas.microsoft.com/office/drawing/2014/main" id="{CE31EFFC-80B8-445C-9D55-E9D2E55768E9}"/>
              </a:ext>
            </a:extLst>
          </p:cNvPr>
          <p:cNvSpPr txBox="1"/>
          <p:nvPr/>
        </p:nvSpPr>
        <p:spPr>
          <a:xfrm>
            <a:off x="5486400" y="4744278"/>
            <a:ext cx="5830957" cy="584775"/>
          </a:xfrm>
          <a:prstGeom prst="rect">
            <a:avLst/>
          </a:prstGeom>
          <a:noFill/>
        </p:spPr>
        <p:txBody>
          <a:bodyPr wrap="square" rtlCol="0">
            <a:spAutoFit/>
          </a:bodyPr>
          <a:lstStyle/>
          <a:p>
            <a:pPr algn="ctr"/>
            <a:r>
              <a:rPr lang="it-IT" sz="3200" dirty="0"/>
              <a:t>CASO CURCUMA</a:t>
            </a:r>
          </a:p>
        </p:txBody>
      </p:sp>
    </p:spTree>
    <p:extLst>
      <p:ext uri="{BB962C8B-B14F-4D97-AF65-F5344CB8AC3E}">
        <p14:creationId xmlns:p14="http://schemas.microsoft.com/office/powerpoint/2010/main" val="2523040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F6FC79B-6CE2-4584-9D19-D558E7A1CF5D}"/>
              </a:ext>
            </a:extLst>
          </p:cNvPr>
          <p:cNvSpPr>
            <a:spLocks noGrp="1"/>
          </p:cNvSpPr>
          <p:nvPr>
            <p:ph type="title"/>
          </p:nvPr>
        </p:nvSpPr>
        <p:spPr/>
        <p:txBody>
          <a:bodyPr>
            <a:normAutofit fontScale="90000"/>
          </a:bodyPr>
          <a:lstStyle/>
          <a:p>
            <a:pPr algn="ctr"/>
            <a:r>
              <a:rPr lang="it-IT" dirty="0"/>
              <a:t>La professione del Farmacista si basa sul</a:t>
            </a:r>
            <a:br>
              <a:rPr lang="it-IT" dirty="0"/>
            </a:br>
            <a:r>
              <a:rPr lang="it-IT" dirty="0"/>
              <a:t> TULS del 1934</a:t>
            </a:r>
          </a:p>
        </p:txBody>
      </p:sp>
      <p:sp>
        <p:nvSpPr>
          <p:cNvPr id="3" name="Segnaposto contenuto 2">
            <a:extLst>
              <a:ext uri="{FF2B5EF4-FFF2-40B4-BE49-F238E27FC236}">
                <a16:creationId xmlns:a16="http://schemas.microsoft.com/office/drawing/2014/main" id="{05BB969C-932A-48C8-9B35-DC0BC9A7223A}"/>
              </a:ext>
            </a:extLst>
          </p:cNvPr>
          <p:cNvSpPr>
            <a:spLocks noGrp="1"/>
          </p:cNvSpPr>
          <p:nvPr>
            <p:ph idx="1"/>
          </p:nvPr>
        </p:nvSpPr>
        <p:spPr>
          <a:xfrm>
            <a:off x="2592925" y="2974362"/>
            <a:ext cx="8915400" cy="3777622"/>
          </a:xfrm>
        </p:spPr>
        <p:txBody>
          <a:bodyPr>
            <a:normAutofit fontScale="92500" lnSpcReduction="20000"/>
          </a:bodyPr>
          <a:lstStyle/>
          <a:p>
            <a:pPr algn="just"/>
            <a:r>
              <a:rPr lang="it-IT" sz="2800" dirty="0"/>
              <a:t>La professione del farmacista oggi si è arricchita intanto di molte altre competenze rispetto al 1934 ( allora il farmacista preparava i medicinali prevalentemente ), oggi dopo la laurea il farmacista può specializzarsi in </a:t>
            </a:r>
            <a:r>
              <a:rPr lang="it-IT" sz="2800" b="1" dirty="0"/>
              <a:t>nutrizione, fitoterapia, farmacia ospedaliera, ecc.</a:t>
            </a:r>
            <a:r>
              <a:rPr lang="it-IT" sz="2800" dirty="0"/>
              <a:t> quindi </a:t>
            </a:r>
            <a:r>
              <a:rPr lang="it-IT" sz="2800" u="sng" dirty="0"/>
              <a:t>ha delle competenze che deve in maniera libero professionale poter esercitare </a:t>
            </a:r>
          </a:p>
          <a:p>
            <a:pPr algn="just"/>
            <a:r>
              <a:rPr lang="it-IT" sz="2800" dirty="0"/>
              <a:t>deve poterlo fare </a:t>
            </a:r>
            <a:r>
              <a:rPr lang="it-IT" sz="2800" u="sng" dirty="0"/>
              <a:t>indipendentemente dal lavoro in farmacia</a:t>
            </a:r>
            <a:endParaRPr lang="it-IT" sz="2000" u="sng" dirty="0"/>
          </a:p>
          <a:p>
            <a:pPr lvl="2" algn="just"/>
            <a:endParaRPr lang="it-IT" sz="2000" dirty="0"/>
          </a:p>
        </p:txBody>
      </p:sp>
      <p:pic>
        <p:nvPicPr>
          <p:cNvPr id="2" name="Immagine 1">
            <a:extLst>
              <a:ext uri="{FF2B5EF4-FFF2-40B4-BE49-F238E27FC236}">
                <a16:creationId xmlns:a16="http://schemas.microsoft.com/office/drawing/2014/main" id="{5CF36C8C-7284-479B-A6EA-61958860A846}"/>
              </a:ext>
            </a:extLst>
          </p:cNvPr>
          <p:cNvPicPr>
            <a:picLocks noChangeAspect="1"/>
          </p:cNvPicPr>
          <p:nvPr/>
        </p:nvPicPr>
        <p:blipFill>
          <a:blip r:embed="rId2"/>
          <a:stretch>
            <a:fillRect/>
          </a:stretch>
        </p:blipFill>
        <p:spPr>
          <a:xfrm>
            <a:off x="2819815" y="1799486"/>
            <a:ext cx="8555433" cy="1089488"/>
          </a:xfrm>
          <a:prstGeom prst="rect">
            <a:avLst/>
          </a:prstGeom>
        </p:spPr>
      </p:pic>
    </p:spTree>
    <p:extLst>
      <p:ext uri="{BB962C8B-B14F-4D97-AF65-F5344CB8AC3E}">
        <p14:creationId xmlns:p14="http://schemas.microsoft.com/office/powerpoint/2010/main" val="2074879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FD9AD0-5DB8-4647-9F74-59DEB2F9CBD5}"/>
              </a:ext>
            </a:extLst>
          </p:cNvPr>
          <p:cNvSpPr>
            <a:spLocks noGrp="1"/>
          </p:cNvSpPr>
          <p:nvPr>
            <p:ph type="title"/>
          </p:nvPr>
        </p:nvSpPr>
        <p:spPr/>
        <p:txBody>
          <a:bodyPr/>
          <a:lstStyle/>
          <a:p>
            <a:r>
              <a:rPr lang="it-IT" dirty="0"/>
              <a:t>Dlgs 206/2007</a:t>
            </a:r>
          </a:p>
        </p:txBody>
      </p:sp>
      <p:sp>
        <p:nvSpPr>
          <p:cNvPr id="3" name="Segnaposto contenuto 2">
            <a:extLst>
              <a:ext uri="{FF2B5EF4-FFF2-40B4-BE49-F238E27FC236}">
                <a16:creationId xmlns:a16="http://schemas.microsoft.com/office/drawing/2014/main" id="{82F433EB-2DA6-45E2-8FE6-496011E235B0}"/>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97876C88-CE4F-436C-A11F-AD9C836E14F0}"/>
              </a:ext>
            </a:extLst>
          </p:cNvPr>
          <p:cNvPicPr>
            <a:picLocks noChangeAspect="1"/>
          </p:cNvPicPr>
          <p:nvPr/>
        </p:nvPicPr>
        <p:blipFill>
          <a:blip r:embed="rId2"/>
          <a:stretch>
            <a:fillRect/>
          </a:stretch>
        </p:blipFill>
        <p:spPr>
          <a:xfrm>
            <a:off x="1699855" y="2133600"/>
            <a:ext cx="9804757" cy="3973594"/>
          </a:xfrm>
          <a:prstGeom prst="rect">
            <a:avLst/>
          </a:prstGeom>
        </p:spPr>
      </p:pic>
      <p:cxnSp>
        <p:nvCxnSpPr>
          <p:cNvPr id="6" name="Connettore diritto 5">
            <a:extLst>
              <a:ext uri="{FF2B5EF4-FFF2-40B4-BE49-F238E27FC236}">
                <a16:creationId xmlns:a16="http://schemas.microsoft.com/office/drawing/2014/main" id="{7EEF3E4A-5859-45B2-AD5F-1B9ED609DA67}"/>
              </a:ext>
            </a:extLst>
          </p:cNvPr>
          <p:cNvCxnSpPr/>
          <p:nvPr/>
        </p:nvCxnSpPr>
        <p:spPr>
          <a:xfrm>
            <a:off x="2120348" y="5937726"/>
            <a:ext cx="526111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8033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8D20E3-22D6-4E77-9622-242C5BF1C283}"/>
              </a:ext>
            </a:extLst>
          </p:cNvPr>
          <p:cNvSpPr>
            <a:spLocks noGrp="1"/>
          </p:cNvSpPr>
          <p:nvPr>
            <p:ph type="title"/>
          </p:nvPr>
        </p:nvSpPr>
        <p:spPr/>
        <p:txBody>
          <a:bodyPr/>
          <a:lstStyle/>
          <a:p>
            <a:r>
              <a:rPr lang="it-IT" dirty="0"/>
              <a:t>Codice deontologico FOFI commentato</a:t>
            </a:r>
          </a:p>
        </p:txBody>
      </p:sp>
      <p:pic>
        <p:nvPicPr>
          <p:cNvPr id="4" name="Segnaposto contenuto 3">
            <a:extLst>
              <a:ext uri="{FF2B5EF4-FFF2-40B4-BE49-F238E27FC236}">
                <a16:creationId xmlns:a16="http://schemas.microsoft.com/office/drawing/2014/main" id="{4FE7267B-50A0-4141-9A6E-15DDDC2752F2}"/>
              </a:ext>
            </a:extLst>
          </p:cNvPr>
          <p:cNvPicPr>
            <a:picLocks noGrp="1" noChangeAspect="1"/>
          </p:cNvPicPr>
          <p:nvPr>
            <p:ph idx="1"/>
          </p:nvPr>
        </p:nvPicPr>
        <p:blipFill>
          <a:blip r:embed="rId2"/>
          <a:stretch>
            <a:fillRect/>
          </a:stretch>
        </p:blipFill>
        <p:spPr>
          <a:xfrm>
            <a:off x="2812300" y="2554928"/>
            <a:ext cx="8469226" cy="2935594"/>
          </a:xfrm>
          <a:prstGeom prst="rect">
            <a:avLst/>
          </a:prstGeom>
        </p:spPr>
      </p:pic>
      <p:cxnSp>
        <p:nvCxnSpPr>
          <p:cNvPr id="5" name="Connettore diritto 4">
            <a:extLst>
              <a:ext uri="{FF2B5EF4-FFF2-40B4-BE49-F238E27FC236}">
                <a16:creationId xmlns:a16="http://schemas.microsoft.com/office/drawing/2014/main" id="{43292364-015F-414E-A2F6-9F2DA5B6BCB2}"/>
              </a:ext>
            </a:extLst>
          </p:cNvPr>
          <p:cNvCxnSpPr/>
          <p:nvPr/>
        </p:nvCxnSpPr>
        <p:spPr>
          <a:xfrm>
            <a:off x="3180522" y="4386470"/>
            <a:ext cx="787179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Connettore diritto 5">
            <a:extLst>
              <a:ext uri="{FF2B5EF4-FFF2-40B4-BE49-F238E27FC236}">
                <a16:creationId xmlns:a16="http://schemas.microsoft.com/office/drawing/2014/main" id="{0288338F-4ABD-42BA-8AB4-1D3A34B0206E}"/>
              </a:ext>
            </a:extLst>
          </p:cNvPr>
          <p:cNvCxnSpPr>
            <a:cxnSpLocks/>
          </p:cNvCxnSpPr>
          <p:nvPr/>
        </p:nvCxnSpPr>
        <p:spPr>
          <a:xfrm>
            <a:off x="2855843" y="4631634"/>
            <a:ext cx="819647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Connettore diritto 6">
            <a:extLst>
              <a:ext uri="{FF2B5EF4-FFF2-40B4-BE49-F238E27FC236}">
                <a16:creationId xmlns:a16="http://schemas.microsoft.com/office/drawing/2014/main" id="{75A27883-0D68-4D3D-B9F6-612E82A235AE}"/>
              </a:ext>
            </a:extLst>
          </p:cNvPr>
          <p:cNvCxnSpPr>
            <a:cxnSpLocks/>
          </p:cNvCxnSpPr>
          <p:nvPr/>
        </p:nvCxnSpPr>
        <p:spPr>
          <a:xfrm>
            <a:off x="2855845" y="4890053"/>
            <a:ext cx="742784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9884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15728</TotalTime>
  <Words>613</Words>
  <Application>Microsoft Office PowerPoint</Application>
  <PresentationFormat>Widescreen</PresentationFormat>
  <Paragraphs>68</Paragraphs>
  <Slides>15</Slides>
  <Notes>1</Notes>
  <HiddenSlides>2</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Filo</vt:lpstr>
      <vt:lpstr>Presentazione standard di PowerPoint</vt:lpstr>
      <vt:lpstr>Il Ruolo del Farmacista oggi</vt:lpstr>
      <vt:lpstr>Le leggi che normano la professione del farmacista e «l’esercizio della farmacia»</vt:lpstr>
      <vt:lpstr>Presentazione standard di PowerPoint</vt:lpstr>
      <vt:lpstr>Ma oggi i farmaci li può vendere solo il farmacista?</vt:lpstr>
      <vt:lpstr>Tutti sono competenti a gestire gli integratori?</vt:lpstr>
      <vt:lpstr>La professione del Farmacista si basa sul  TULS del 1934</vt:lpstr>
      <vt:lpstr>Dlgs 206/2007</vt:lpstr>
      <vt:lpstr>Codice deontologico FOFI commentato</vt:lpstr>
      <vt:lpstr>Presentazione standard di PowerPoint</vt:lpstr>
      <vt:lpstr>La Pianta Organica del Comune di Roma</vt:lpstr>
      <vt:lpstr>La Pianta Organica del Comune di Roma</vt:lpstr>
      <vt:lpstr>Presentazione standard di PowerPoint</vt:lpstr>
      <vt:lpstr>La Pianta Organica del Comune di Roma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Convegno e temi da trattare a Farmacistapiù 2019 per UNaFTiSP</dc:title>
  <dc:creator>Marco Merigiola</dc:creator>
  <cp:lastModifiedBy>Marco Merigiola</cp:lastModifiedBy>
  <cp:revision>36</cp:revision>
  <dcterms:created xsi:type="dcterms:W3CDTF">2019-07-18T13:55:19Z</dcterms:created>
  <dcterms:modified xsi:type="dcterms:W3CDTF">2019-10-03T20:44:14Z</dcterms:modified>
</cp:coreProperties>
</file>