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5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0.png" ContentType="image/png"/>
  <Override PartName="/ppt/media/image24.png" ContentType="image/png"/>
  <Override PartName="/ppt/media/image9.png" ContentType="image/png"/>
  <Override PartName="/ppt/media/image23.png" ContentType="image/png"/>
  <Override PartName="/ppt/media/image8.png" ContentType="image/png"/>
  <Override PartName="/ppt/media/image22.png" ContentType="image/png"/>
  <Override PartName="/ppt/media/image7.png" ContentType="image/png"/>
  <Override PartName="/ppt/media/image11.png" ContentType="image/png"/>
  <Override PartName="/ppt/media/image21.png" ContentType="image/png"/>
  <Override PartName="/ppt/media/image6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Century Gothic"/>
              </a:rPr>
              <a:t>Fare clic per modificare stile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0F34AAD-6158-49A5-B073-3673CE6B4D2D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05/10/19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B452DD4-E5E0-406A-8BA2-4812C79F8429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&lt;numero&gt;</a:t>
            </a:fld>
            <a:endParaRPr b="0" lang="it-IT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Fai clic per modificare il formato del testo della struttura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Secondo livello struttura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Terzo livello struttura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 struttura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Quinto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Sesto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Settimo livello struttura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Fare clic per modificare stile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Fare clic per modificare gli stili del testo dello schema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Secondo livello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Terzo livello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05578C-2AB3-4079-9F92-1A60DCACC43A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05/10/19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0A4C9D6-EA20-479C-B322-6FEDDFFD6304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1</a:t>
            </a:fld>
            <a:endParaRPr b="0" lang="it-IT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Fare clic per modificare stile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Fare clic per modificare gli stili del testo dello schema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Secondo livello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Terzo livello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79F3F7B-2E82-4F34-80C9-75DAC1DED23B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05/10/19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168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169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BCD98B1-1270-4C58-BF09-A8D779D397F9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1</a:t>
            </a:fld>
            <a:endParaRPr b="0" lang="it-IT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08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0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21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Fare clic per modificare stile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5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Fare clic per modificare gli stili del testo dello schema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Secondo livello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Terzo livello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6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F43DA08-4E5E-45E3-973F-1D0591B276E2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05/10/19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237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238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5947FA-9C53-4B6C-AEB4-1C82DFB4752B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1</a:t>
            </a:fld>
            <a:endParaRPr b="0" lang="it-IT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77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9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90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2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3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Fare clic per modificare stile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4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Fare clic per modificare gli stili del testo dello schema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Secondo livello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Terzo livello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5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FCF6355-E6C6-4172-8C14-80BC1637F2C0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05/10/19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306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07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D61350B-2194-4862-8680-86E33ADB07F8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1</a:t>
            </a:fld>
            <a:endParaRPr b="0" lang="it-IT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46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8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59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1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2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Fare clic per modificare stile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3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Fare clic per modificare gli stili del testo dello schema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Secondo livello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Terzo livello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livello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4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F6B6EC7-621D-4296-AF79-4B4F6855643D}" type="datetime">
              <a:rPr b="0" lang="it-IT" sz="900" spc="-1" strike="noStrike">
                <a:solidFill>
                  <a:srgbClr val="8b8b8b"/>
                </a:solidFill>
                <a:latin typeface="Century Gothic"/>
              </a:rPr>
              <a:t>05/10/19</a:t>
            </a:fld>
            <a:endParaRPr b="0" lang="it-IT" sz="900" spc="-1" strike="noStrike">
              <a:latin typeface="Times New Roman"/>
            </a:endParaRPr>
          </a:p>
        </p:txBody>
      </p:sp>
      <p:sp>
        <p:nvSpPr>
          <p:cNvPr id="375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76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6678C1-E1B5-4EFE-B013-05DA52E00DD8}" type="slidenum">
              <a:rPr b="0" lang="it-IT" sz="2000" spc="-1" strike="noStrike">
                <a:solidFill>
                  <a:srgbClr val="feffff"/>
                </a:solidFill>
                <a:latin typeface="Century Gothic"/>
              </a:rPr>
              <a:t>1</a:t>
            </a:fld>
            <a:endParaRPr b="0" lang="it-IT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Immagine 3" descr=""/>
          <p:cNvPicPr/>
          <p:nvPr/>
        </p:nvPicPr>
        <p:blipFill>
          <a:blip r:embed="rId1"/>
          <a:stretch/>
        </p:blipFill>
        <p:spPr>
          <a:xfrm>
            <a:off x="280800" y="0"/>
            <a:ext cx="964800" cy="1119960"/>
          </a:xfrm>
          <a:prstGeom prst="rect">
            <a:avLst/>
          </a:prstGeom>
          <a:ln>
            <a:noFill/>
          </a:ln>
        </p:spPr>
      </p:pic>
      <p:sp>
        <p:nvSpPr>
          <p:cNvPr id="415" name="CustomShape 1"/>
          <p:cNvSpPr/>
          <p:nvPr/>
        </p:nvSpPr>
        <p:spPr>
          <a:xfrm>
            <a:off x="10207080" y="6435000"/>
            <a:ext cx="1862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entury Gothic"/>
              </a:rPr>
              <a:t>www.unaftisp.com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142640" y="1503000"/>
            <a:ext cx="1022400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/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Il Farmacista e l’aderenza terapeutica, un possibile risparmio per il SSN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1245960" y="98640"/>
            <a:ext cx="28573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ee6e4b"/>
                </a:solidFill>
                <a:latin typeface="Century Gothic"/>
              </a:rPr>
              <a:t>UNIONE NAZIONALE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ee6e4b"/>
                </a:solidFill>
                <a:latin typeface="Century Gothic"/>
              </a:rPr>
              <a:t>FARMACISTI TITOLARI DI SOLA PARAFARMACIA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1142640" y="4914360"/>
            <a:ext cx="10224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/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Dott. Gianluigi Francesco Nieddu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44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Il follow-up del paziente cronico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1744560" y="1873800"/>
            <a:ext cx="948744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In virtù della sua preparazione e del rapporto fiduciario con il paziente il Farmacista può contribuirne al follow-up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La sinergia con i nuovi presidi diagnostici offerti nella “Farmacia dei Servizi” renderebbe inoltre il follow-up più agevole per molti pazienti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47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Il follow-up del paziente cronico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1744560" y="1477800"/>
            <a:ext cx="948744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Dislipidemia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Ipertensione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Diabete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Asma e insufficienza respiratoria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Insufficienza renale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50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Il follow-up del paziente cronico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744560" y="1873800"/>
            <a:ext cx="9487440" cy="435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Rappresentano alcune delle patologie croniche più comuni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follow-up spesso non incontra la compliance del paziente che si trova costretto a recarsi in luoghi per lui difficili da raggiungere, ritirare i referti e mostrarli al proprio medico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53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Il follow-up del paziente cronico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1744560" y="1873800"/>
            <a:ext cx="9487440" cy="429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Sulla base delle indicazioni del medico il Farmacista potrebbe…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Arial"/>
              </a:rPr>
              <a:t>Pianificare con il paziente le analisi necessarie</a:t>
            </a: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Arial"/>
              </a:rPr>
              <a:t>Eseguire le analisi in farmacia o prenotarle</a:t>
            </a: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Arial"/>
              </a:rPr>
              <a:t>Ricevere ed esaminare i referti, inviandoli al prescrivente che convocherà il paziente solo in caso di reale necessità</a:t>
            </a:r>
            <a:endParaRPr b="1" lang="it-IT" sz="28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56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1744560" y="1513800"/>
            <a:ext cx="948744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Un numero sempre maggiore di pazienti è affetto da più di una patologia cronica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La maggior parte dei pazienti affetti da una patologia cronica si trova nelle condizioni di dover assumere occasionalmente anche altri medicinali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59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1744560" y="1513800"/>
            <a:ext cx="9487440" cy="466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L’assunzione concomitante di medicinali indicati per differenti patologie…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Può ridurre l’efficacia dei singoli principi attivi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Incrementa l’incidenza di effetti indesiderati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Incrementa l’incidenza di fenomeni allergici e di forme di tossicità anche gravi</a:t>
            </a:r>
            <a:endParaRPr b="1" lang="it-IT" sz="32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62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1744560" y="1513800"/>
            <a:ext cx="9487440" cy="411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Almeno un terzo dei pazienti ha difficoltà nel seguire le terapie prescritte per via…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Del numero di medicinali prescritti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Della forma del medicinale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Della posologia complessiva</a:t>
            </a:r>
            <a:endParaRPr b="1" lang="it-IT" sz="32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65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1744560" y="1425240"/>
            <a:ext cx="9487440" cy="50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 consiste nel…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Ridurre dosaggi mantenendo l’efficacia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Variare la forma del medicinale in funzione delle esigenze del paziente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Modificare la posologia in funzione delle diverse terapie prescritte armonizzandola con le esigenze del paziente</a:t>
            </a:r>
            <a:endParaRPr b="1" lang="it-IT" sz="32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68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1744560" y="1425240"/>
            <a:ext cx="94874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Per via della sua preparazione il Farmacista è il professionista più indicato per svolgere insieme al Medico o ai Medici questa importantissima attività...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71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1744560" y="1425240"/>
            <a:ext cx="9487440" cy="45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Alcuni esempi…</a:t>
            </a:r>
            <a:endParaRPr b="0" lang="it-IT" sz="3600" spc="-1" strike="noStrike">
              <a:latin typeface="Arial"/>
              <a:ea typeface="Arial"/>
            </a:endParaRPr>
          </a:p>
          <a:p>
            <a:endParaRPr b="0" lang="it-IT" sz="3600" spc="-1" strike="noStrike">
              <a:latin typeface="Arial"/>
              <a:ea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Il Farmacista può monitorare la pressione del paziente ed informare il medico in caso di variazioni “stagionali”…</a:t>
            </a:r>
            <a:endParaRPr b="0" lang="it-IT" sz="3200" spc="-1" strike="noStrike">
              <a:latin typeface="Arial"/>
              <a:ea typeface="Arial"/>
            </a:endParaRPr>
          </a:p>
          <a:p>
            <a:endParaRPr b="0" lang="it-IT" sz="3200" spc="-1" strike="noStrike">
              <a:latin typeface="Arial"/>
              <a:ea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Il Farmacista può monitorare facilmente il paziente e verificare l’efficacia delle variazioni del dosaggio...</a:t>
            </a:r>
            <a:endParaRPr b="0" lang="it-IT" sz="32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20" name="CustomShape 1"/>
          <p:cNvSpPr/>
          <p:nvPr/>
        </p:nvSpPr>
        <p:spPr>
          <a:xfrm>
            <a:off x="1728000" y="301320"/>
            <a:ext cx="95040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Una situazione nota...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1744560" y="1873800"/>
            <a:ext cx="94874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La popolazione italiana invecchia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Aumenta il numero di pazienti cronici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Aumentano i costi per il SSN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74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1744560" y="1425240"/>
            <a:ext cx="9487440" cy="313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Alcuni esempi…</a:t>
            </a:r>
            <a:endParaRPr b="0" lang="it-IT" sz="3600" spc="-1" strike="noStrike">
              <a:latin typeface="Arial"/>
              <a:ea typeface="Arial"/>
            </a:endParaRPr>
          </a:p>
          <a:p>
            <a:endParaRPr b="0" lang="it-IT" sz="3600" spc="-1" strike="noStrike">
              <a:latin typeface="Arial"/>
              <a:ea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Il Farmacista può monitorare la pressione e la glicemia del paziente che dovrà assumere per lungo periodo farmaci cortisonici ed informare il medico in caso di gravi anomalie...</a:t>
            </a:r>
            <a:endParaRPr b="0" lang="it-IT" sz="32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77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La prescrizione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1744560" y="1513800"/>
            <a:ext cx="94874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Una percentuale sempre maggiore del tempo che il medico curante dedica al suo paziente è occupata dal follow-up e dal rinnovo delle prescrizioni...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80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La prescrizione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1744560" y="1513800"/>
            <a:ext cx="948744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Spesso i pazienti cronici devono recarsi dal medico solo per il rinnovo della prescrizione di medicinali che usano abitualmente...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83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La prescrizione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1744560" y="1513800"/>
            <a:ext cx="94874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L’introduzione di un “piano terapeutico” per patologie croniche come l’ipertensione o il diabete porterebbe indubbi vantaggi sia per il medico che per il paziente...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86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La prescrizione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1744560" y="1513800"/>
            <a:ext cx="948744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piano terapeutico dovrebbe contenere una accurata pianificazione delle visite di controllo in base ad apposite linee guida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La validità della prescrizione dei medicinali potrebbe essere estesa in base al periodo che intercorre tra le visite di controllo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89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La prescrizione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1744560" y="1513800"/>
            <a:ext cx="9487440" cy="490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Farmacista potrebbe…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Arial"/>
              </a:rPr>
              <a:t>Verificare l’aderenza terapeutica in base alla posologia specificata sul piano terapeutico</a:t>
            </a: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Arial"/>
              </a:rPr>
              <a:t>Integrare il piano terapeutico con i dati degli esami che il paziente esegue in farmacia</a:t>
            </a: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Arial"/>
              </a:rPr>
              <a:t>Annotare sul piano eventuali effetti indesiderati</a:t>
            </a: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28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Arial"/>
              </a:rPr>
              <a:t>Suggerire al medico variazioni di dose o posologia</a:t>
            </a:r>
            <a:endParaRPr b="1" lang="it-IT" sz="28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92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La prescrizione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1744560" y="1513800"/>
            <a:ext cx="9487440" cy="40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paziente avrebbe notevoli vantaggi…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Non doversi recare dal medico solo per il rinnovo della prescrizione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Contare su una rete di più di 18000 farmacie nelle quali poter eseguire esami necessari al proprio follow-up</a:t>
            </a:r>
            <a:endParaRPr b="1" lang="it-IT" sz="32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95" name="CustomShape 1"/>
          <p:cNvSpPr/>
          <p:nvPr/>
        </p:nvSpPr>
        <p:spPr>
          <a:xfrm>
            <a:off x="1728000" y="301320"/>
            <a:ext cx="9504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Conclusioni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1744560" y="1513800"/>
            <a:ext cx="94874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L’integrazione tra le professionalità del Medico e del Farmacista può portare ad una generale ottimizzazione dei servizi al cittadino e di una sensibile riduzione dei costi a carico del SSN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98" name="CustomShape 1"/>
          <p:cNvSpPr/>
          <p:nvPr/>
        </p:nvSpPr>
        <p:spPr>
          <a:xfrm>
            <a:off x="4016160" y="2233800"/>
            <a:ext cx="415944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9600" spc="-1" strike="noStrike">
                <a:solidFill>
                  <a:srgbClr val="000000"/>
                </a:solidFill>
                <a:latin typeface="Arial"/>
                <a:ea typeface="Arial"/>
              </a:rPr>
              <a:t>Grazie</a:t>
            </a:r>
            <a:endParaRPr b="1" lang="it-IT" sz="9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23" name="CustomShape 1"/>
          <p:cNvSpPr/>
          <p:nvPr/>
        </p:nvSpPr>
        <p:spPr>
          <a:xfrm>
            <a:off x="1728000" y="301320"/>
            <a:ext cx="950400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4800" spc="-1" strike="noStrike">
                <a:solidFill>
                  <a:srgbClr val="000000"/>
                </a:solidFill>
                <a:latin typeface="Arial"/>
                <a:ea typeface="Arial"/>
              </a:rPr>
              <a:t>Le criticità nella gestione dei pazienti cronici</a:t>
            </a:r>
            <a:endParaRPr b="1" lang="it-IT" sz="4800" spc="-1" strike="noStrike">
              <a:latin typeface="Arial"/>
              <a:ea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1744560" y="2233800"/>
            <a:ext cx="948744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L’aderenza terapeutica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follow-up del paziente cronico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L’ottimizzazione della terapia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La prescrizione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26" name="CustomShape 1"/>
          <p:cNvSpPr/>
          <p:nvPr/>
        </p:nvSpPr>
        <p:spPr>
          <a:xfrm>
            <a:off x="1728000" y="301320"/>
            <a:ext cx="95040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L’aderenza terapeutica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1744560" y="1873800"/>
            <a:ext cx="94874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Almeno un terzo dei pazienti cronici non assume correttamente i medicinali prescritti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Anche se questo fenomeno è ben noto, le conseguenze vengono sistematicamente sottovalutate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29" name="CustomShape 1"/>
          <p:cNvSpPr/>
          <p:nvPr/>
        </p:nvSpPr>
        <p:spPr>
          <a:xfrm>
            <a:off x="1728000" y="301320"/>
            <a:ext cx="95040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L’aderenza terapeutica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1744560" y="1873800"/>
            <a:ext cx="94874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1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Mancato raggiungimento dell’obbiettivo terapeutico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Incremento degli effetti indesiderati gravi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Aumento dei costi a carico del SSN 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32" name="CustomShape 1"/>
          <p:cNvSpPr/>
          <p:nvPr/>
        </p:nvSpPr>
        <p:spPr>
          <a:xfrm>
            <a:off x="1728000" y="301320"/>
            <a:ext cx="95040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L’aderenza terapeutica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1744560" y="1873800"/>
            <a:ext cx="9631440" cy="417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mancato raggiungimento dell’obbiettivo terapeutico a sua volta comporta... 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Una riduzione della qualità di vita del paziente e conseguentemente della compliance</a:t>
            </a: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2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La necessità di cambiare terapia e spesso procedere con ulteriori indagini cliniche</a:t>
            </a:r>
            <a:endParaRPr b="1" lang="it-IT" sz="32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35" name="CustomShape 1"/>
          <p:cNvSpPr/>
          <p:nvPr/>
        </p:nvSpPr>
        <p:spPr>
          <a:xfrm>
            <a:off x="1728000" y="301320"/>
            <a:ext cx="95040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L’aderenza terapeutica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1744560" y="1873800"/>
            <a:ext cx="9631440" cy="44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Almeno un terzo dei pazienti cronici over 65 viene ospedalizzata almeno una volta a causa di effetti indesiderati gravi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Almeno la metà di questi ricoveri è causato dall’uso non corretto dei medicinali prescritti o assunti di propria iniziativa</a:t>
            </a:r>
            <a:endParaRPr b="1" lang="it-IT" sz="3600" spc="-1" strike="noStrike"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1728000" y="301320"/>
            <a:ext cx="95040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L’aderenza terapeutica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1744560" y="1873800"/>
            <a:ext cx="963144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Farmacista ha l’importante funzione di </a:t>
            </a:r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convalidare sotto la propria responsabilità la prescrizione del medico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  <a:p>
            <a:r>
              <a:rPr b="0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Il Farmacista ha il dovere di verificare l’appropriatezza della prescrizione in termini di principio attivo, dose e posologia</a:t>
            </a:r>
            <a:endParaRPr b="1" lang="it-IT" sz="3600" spc="-1" strike="noStrike">
              <a:latin typeface="Arial"/>
              <a:ea typeface="Arial"/>
            </a:endParaRPr>
          </a:p>
          <a:p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magine 3" descr=""/>
          <p:cNvPicPr/>
          <p:nvPr/>
        </p:nvPicPr>
        <p:blipFill>
          <a:blip r:embed="rId1"/>
          <a:stretch/>
        </p:blipFill>
        <p:spPr>
          <a:xfrm>
            <a:off x="394920" y="0"/>
            <a:ext cx="599040" cy="695520"/>
          </a:xfrm>
          <a:prstGeom prst="rect">
            <a:avLst/>
          </a:prstGeom>
          <a:ln>
            <a:noFill/>
          </a:ln>
        </p:spPr>
      </p:pic>
      <p:sp>
        <p:nvSpPr>
          <p:cNvPr id="441" name="CustomShape 1"/>
          <p:cNvSpPr/>
          <p:nvPr/>
        </p:nvSpPr>
        <p:spPr>
          <a:xfrm>
            <a:off x="1728000" y="301320"/>
            <a:ext cx="95040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6000" spc="-1" strike="noStrike">
                <a:solidFill>
                  <a:srgbClr val="000000"/>
                </a:solidFill>
                <a:latin typeface="Arial"/>
                <a:ea typeface="Arial"/>
              </a:rPr>
              <a:t>L’aderenza terapeutica</a:t>
            </a:r>
            <a:endParaRPr b="1" lang="it-IT" sz="6000" spc="-1" strike="noStrike">
              <a:latin typeface="Arial"/>
              <a:ea typeface="Arial"/>
            </a:endParaRPr>
          </a:p>
        </p:txBody>
      </p:sp>
      <p:sp>
        <p:nvSpPr>
          <p:cNvPr id="442" name="CustomShape 2"/>
          <p:cNvSpPr/>
          <p:nvPr/>
        </p:nvSpPr>
        <p:spPr>
          <a:xfrm>
            <a:off x="1744560" y="1873800"/>
            <a:ext cx="96314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1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La verifica dell’aderenza terapeutica è quindi implicita nella professione del Farmacista</a:t>
            </a:r>
            <a:endParaRPr b="1" lang="it-IT" sz="3600" spc="-1" strike="noStrike"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1332</TotalTime>
  <Application>LibreOffice_Vanilla/6.2.6.2$MacOSX_X86_64 LibreOffice_project/684e730861356e74889dfe6dbddd3562aae2e6ad</Application>
  <Words>9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2018-09-19T21:42:35Z</dcterms:created>
  <dc:creator>Utente di Microsoft Office</dc:creator>
  <dc:description/>
  <dc:language>it-IT</dc:language>
  <cp:lastModifiedBy/>
  <dcterms:modified xsi:type="dcterms:W3CDTF">2019-10-05T00:10:07Z</dcterms:modified>
  <cp:revision>14</cp:revision>
  <dc:subject/>
  <dc:title>Presentazione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15.0029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