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7" r:id="rId3"/>
    <p:sldId id="277" r:id="rId4"/>
    <p:sldId id="257" r:id="rId5"/>
    <p:sldId id="278" r:id="rId6"/>
    <p:sldId id="260" r:id="rId7"/>
    <p:sldId id="268" r:id="rId8"/>
    <p:sldId id="271" r:id="rId9"/>
    <p:sldId id="269" r:id="rId10"/>
    <p:sldId id="261" r:id="rId11"/>
    <p:sldId id="270" r:id="rId12"/>
    <p:sldId id="273" r:id="rId13"/>
    <p:sldId id="274" r:id="rId14"/>
    <p:sldId id="275" r:id="rId15"/>
    <p:sldId id="276" r:id="rId16"/>
    <p:sldId id="282" r:id="rId17"/>
    <p:sldId id="259" r:id="rId18"/>
    <p:sldId id="279" r:id="rId19"/>
    <p:sldId id="280" r:id="rId20"/>
    <p:sldId id="281" r:id="rId21"/>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7"/>
  </p:normalViewPr>
  <p:slideViewPr>
    <p:cSldViewPr snapToGrid="0" snapToObjects="1">
      <p:cViewPr>
        <p:scale>
          <a:sx n="77" d="100"/>
          <a:sy n="77" d="100"/>
        </p:scale>
        <p:origin x="-216" y="1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C370B-686E-4C8C-805C-011CC5D8735B}" type="datetimeFigureOut">
              <a:rPr lang="it-IT" smtClean="0"/>
              <a:t>12/10/2018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71B24-763D-4F43-AC12-E504F88AF62D}" type="slidenum">
              <a:rPr lang="it-IT" smtClean="0"/>
              <a:t>‹N›</a:t>
            </a:fld>
            <a:endParaRPr lang="it-IT"/>
          </a:p>
        </p:txBody>
      </p:sp>
    </p:spTree>
    <p:extLst>
      <p:ext uri="{BB962C8B-B14F-4D97-AF65-F5344CB8AC3E}">
        <p14:creationId xmlns:p14="http://schemas.microsoft.com/office/powerpoint/2010/main" val="2519983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2171B24-763D-4F43-AC12-E504F88AF62D}" type="slidenum">
              <a:rPr lang="it-IT" smtClean="0"/>
              <a:t>20</a:t>
            </a:fld>
            <a:endParaRPr lang="it-IT"/>
          </a:p>
        </p:txBody>
      </p:sp>
    </p:spTree>
    <p:extLst>
      <p:ext uri="{BB962C8B-B14F-4D97-AF65-F5344CB8AC3E}">
        <p14:creationId xmlns:p14="http://schemas.microsoft.com/office/powerpoint/2010/main" val="381536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stile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stile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stile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stile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stile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stile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stile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stile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stile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70" y="0"/>
            <a:ext cx="965200" cy="1120401"/>
          </a:xfrm>
          <a:prstGeom prst="rect">
            <a:avLst/>
          </a:prstGeom>
        </p:spPr>
      </p:pic>
      <p:sp>
        <p:nvSpPr>
          <p:cNvPr id="6" name="CasellaDiTesto 5"/>
          <p:cNvSpPr txBox="1"/>
          <p:nvPr/>
        </p:nvSpPr>
        <p:spPr>
          <a:xfrm>
            <a:off x="10206990" y="6435090"/>
            <a:ext cx="1863090" cy="307777"/>
          </a:xfrm>
          <a:prstGeom prst="rect">
            <a:avLst/>
          </a:prstGeom>
          <a:noFill/>
        </p:spPr>
        <p:txBody>
          <a:bodyPr wrap="square" rtlCol="0">
            <a:spAutoFit/>
          </a:bodyPr>
          <a:lstStyle/>
          <a:p>
            <a:r>
              <a:rPr lang="it-IT" sz="1400" dirty="0" err="1" smtClean="0"/>
              <a:t>www.unaftisp.com</a:t>
            </a:r>
            <a:endParaRPr lang="it-IT" sz="1400" dirty="0"/>
          </a:p>
        </p:txBody>
      </p:sp>
      <p:sp>
        <p:nvSpPr>
          <p:cNvPr id="7" name="CasellaDiTesto 6"/>
          <p:cNvSpPr txBox="1"/>
          <p:nvPr/>
        </p:nvSpPr>
        <p:spPr>
          <a:xfrm>
            <a:off x="2903220" y="3070041"/>
            <a:ext cx="6800850" cy="2308324"/>
          </a:xfrm>
          <a:prstGeom prst="rect">
            <a:avLst/>
          </a:prstGeom>
          <a:noFill/>
        </p:spPr>
        <p:txBody>
          <a:bodyPr wrap="square" rtlCol="0">
            <a:spAutoFit/>
          </a:bodyPr>
          <a:lstStyle/>
          <a:p>
            <a:pPr algn="ctr"/>
            <a:r>
              <a:rPr lang="it-IT" sz="4800" dirty="0" smtClean="0"/>
              <a:t>L’equivoco sul quale molti speculano</a:t>
            </a:r>
          </a:p>
          <a:p>
            <a:pPr algn="ctr"/>
            <a:r>
              <a:rPr lang="it-IT" sz="2400" dirty="0" smtClean="0"/>
              <a:t>Dott. Marco Merigiola</a:t>
            </a:r>
          </a:p>
          <a:p>
            <a:pPr algn="ctr"/>
            <a:r>
              <a:rPr lang="it-IT" sz="2400" dirty="0" smtClean="0"/>
              <a:t>Coordinatore Regione Lazio</a:t>
            </a:r>
            <a:endParaRPr lang="it-IT" sz="2400" dirty="0"/>
          </a:p>
        </p:txBody>
      </p:sp>
      <p:sp>
        <p:nvSpPr>
          <p:cNvPr id="8" name="CasellaDiTesto 7"/>
          <p:cNvSpPr txBox="1"/>
          <p:nvPr/>
        </p:nvSpPr>
        <p:spPr>
          <a:xfrm>
            <a:off x="1245870" y="98535"/>
            <a:ext cx="2857500" cy="923330"/>
          </a:xfrm>
          <a:prstGeom prst="rect">
            <a:avLst/>
          </a:prstGeom>
          <a:noFill/>
        </p:spPr>
        <p:txBody>
          <a:bodyPr wrap="square" rtlCol="0">
            <a:spAutoFit/>
          </a:bodyPr>
          <a:lstStyle/>
          <a:p>
            <a:r>
              <a:rPr lang="it-IT" b="1" dirty="0" smtClean="0">
                <a:solidFill>
                  <a:schemeClr val="accent1">
                    <a:lumMod val="60000"/>
                    <a:lumOff val="40000"/>
                  </a:schemeClr>
                </a:solidFill>
              </a:rPr>
              <a:t>UNIONE NAZIONALE</a:t>
            </a:r>
          </a:p>
          <a:p>
            <a:r>
              <a:rPr lang="it-IT" b="1" dirty="0" smtClean="0">
                <a:solidFill>
                  <a:schemeClr val="accent1">
                    <a:lumMod val="60000"/>
                    <a:lumOff val="40000"/>
                  </a:schemeClr>
                </a:solidFill>
              </a:rPr>
              <a:t>FARMACISTI TITOLARI DI SOLA PARAFARMACIA</a:t>
            </a:r>
            <a:endParaRPr lang="it-IT" b="1" dirty="0">
              <a:solidFill>
                <a:schemeClr val="accent1">
                  <a:lumMod val="60000"/>
                  <a:lumOff val="40000"/>
                </a:schemeClr>
              </a:solidFill>
            </a:endParaRPr>
          </a:p>
        </p:txBody>
      </p:sp>
      <p:pic>
        <p:nvPicPr>
          <p:cNvPr id="2" name="Immagine 1"/>
          <p:cNvPicPr>
            <a:picLocks noChangeAspect="1"/>
          </p:cNvPicPr>
          <p:nvPr/>
        </p:nvPicPr>
        <p:blipFill>
          <a:blip r:embed="rId3"/>
          <a:stretch>
            <a:fillRect/>
          </a:stretch>
        </p:blipFill>
        <p:spPr>
          <a:xfrm>
            <a:off x="3081641" y="1120401"/>
            <a:ext cx="6444008" cy="1459436"/>
          </a:xfrm>
          <a:prstGeom prst="rect">
            <a:avLst/>
          </a:prstGeom>
        </p:spPr>
      </p:pic>
    </p:spTree>
    <p:extLst>
      <p:ext uri="{BB962C8B-B14F-4D97-AF65-F5344CB8AC3E}">
        <p14:creationId xmlns:p14="http://schemas.microsoft.com/office/powerpoint/2010/main" val="40063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08150" y="108529"/>
            <a:ext cx="7597209" cy="5195046"/>
          </a:xfrm>
          <a:prstGeom prst="rect">
            <a:avLst/>
          </a:prstGeom>
        </p:spPr>
      </p:pic>
      <p:pic>
        <p:nvPicPr>
          <p:cNvPr id="4" name="Immagine 3"/>
          <p:cNvPicPr>
            <a:picLocks noChangeAspect="1"/>
          </p:cNvPicPr>
          <p:nvPr/>
        </p:nvPicPr>
        <p:blipFill>
          <a:blip r:embed="rId3"/>
          <a:stretch>
            <a:fillRect/>
          </a:stretch>
        </p:blipFill>
        <p:spPr>
          <a:xfrm>
            <a:off x="2214826" y="5798704"/>
            <a:ext cx="7616251" cy="825500"/>
          </a:xfrm>
          <a:prstGeom prst="rect">
            <a:avLst/>
          </a:prstGeom>
        </p:spPr>
      </p:pic>
      <p:cxnSp>
        <p:nvCxnSpPr>
          <p:cNvPr id="6" name="Connettore 1 5"/>
          <p:cNvCxnSpPr/>
          <p:nvPr/>
        </p:nvCxnSpPr>
        <p:spPr>
          <a:xfrm>
            <a:off x="2214826" y="6129074"/>
            <a:ext cx="76162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2214826" y="6285470"/>
            <a:ext cx="4789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flipV="1">
            <a:off x="2940679" y="3450454"/>
            <a:ext cx="551373" cy="9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2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noAutofit/>
          </a:bodyPr>
          <a:lstStyle/>
          <a:p>
            <a:r>
              <a:rPr lang="it-IT" sz="1000" dirty="0" smtClean="0"/>
              <a:t>Il </a:t>
            </a:r>
            <a:r>
              <a:rPr lang="it-IT" sz="1000" dirty="0"/>
              <a:t>comitato scientifico, considerati gli aggiornamenti della letteratura, gli studi di tossicità e le statistiche degli ADR dei corrispondenti farmaci e i case report sulle possibili reazioni dopo assunzione d’integratori con </a:t>
            </a:r>
            <a:r>
              <a:rPr lang="it-IT" sz="1000" dirty="0" err="1"/>
              <a:t>Monascus</a:t>
            </a:r>
            <a:r>
              <a:rPr lang="it-IT" sz="1000" dirty="0"/>
              <a:t> </a:t>
            </a:r>
            <a:r>
              <a:rPr lang="it-IT" sz="1000" dirty="0" err="1"/>
              <a:t>purpureus</a:t>
            </a:r>
            <a:r>
              <a:rPr lang="it-IT" sz="1000" dirty="0"/>
              <a:t> ha diramato un documento conclusivo che evidenzia questi punti</a:t>
            </a:r>
            <a:r>
              <a:rPr lang="it-IT" sz="1000" dirty="0" smtClean="0"/>
              <a:t>:</a:t>
            </a:r>
            <a:endParaRPr lang="it-IT" sz="1000" dirty="0"/>
          </a:p>
          <a:p>
            <a:r>
              <a:rPr lang="it-IT" sz="1000" b="1" dirty="0"/>
              <a:t>il profilo d’effetti collaterali del riso rosso fermentato sostanzialmente non si discosta da quello della </a:t>
            </a:r>
            <a:r>
              <a:rPr lang="it-IT" sz="1000" b="1" dirty="0" err="1"/>
              <a:t>lovastatina</a:t>
            </a:r>
            <a:r>
              <a:rPr lang="it-IT" sz="1000" b="1" dirty="0"/>
              <a:t> e di altre statine farmaceutiche.</a:t>
            </a:r>
          </a:p>
          <a:p>
            <a:r>
              <a:rPr lang="it-IT" sz="1000" dirty="0"/>
              <a:t>gli apparati e organi bersaglio degli ADR sono: </a:t>
            </a:r>
            <a:r>
              <a:rPr lang="it-IT" sz="1000" b="1" dirty="0"/>
              <a:t>sistema muscolo-scheletrico (29,9-37,2 %, con 1-5 % di casi di </a:t>
            </a:r>
            <a:r>
              <a:rPr lang="it-IT" sz="1000" b="1" dirty="0" err="1"/>
              <a:t>rabdomiolisi</a:t>
            </a:r>
            <a:r>
              <a:rPr lang="it-IT" sz="1000" b="1" dirty="0"/>
              <a:t>), sistema nervoso (12,8-26,9 %), fegato (9-32 %), tratto digerente (12-23,1 %), pelle e tessuti sottocutanei (8-17,3 %).</a:t>
            </a:r>
          </a:p>
          <a:p>
            <a:r>
              <a:rPr lang="it-IT" sz="1000" dirty="0"/>
              <a:t>malgrado in grande percentuale gli integratori ritenuti responsabili di questi casi fossero multi-ingrediente, alcuni ADR (in prevalenza quelli muscolo-scheletrici ed epatici) si sono verificati anche assumendo prodotti a base di solo riso rosso fermentato.</a:t>
            </a:r>
          </a:p>
          <a:p>
            <a:r>
              <a:rPr lang="it-IT" sz="1000" dirty="0"/>
              <a:t>non si può valutare il contributo alla tossicità delle </a:t>
            </a:r>
            <a:r>
              <a:rPr lang="it-IT" sz="1000" dirty="0" err="1"/>
              <a:t>monacoline</a:t>
            </a:r>
            <a:r>
              <a:rPr lang="it-IT" sz="1000" dirty="0"/>
              <a:t> minori, </a:t>
            </a:r>
            <a:r>
              <a:rPr lang="it-IT" sz="1000" dirty="0" err="1"/>
              <a:t>nè</a:t>
            </a:r>
            <a:r>
              <a:rPr lang="it-IT" sz="1000" dirty="0"/>
              <a:t> si hanno sufficienti informazioni su potenziali interazioni delle </a:t>
            </a:r>
            <a:r>
              <a:rPr lang="it-IT" sz="1000" dirty="0" err="1"/>
              <a:t>monacoline</a:t>
            </a:r>
            <a:r>
              <a:rPr lang="it-IT" sz="1000" dirty="0"/>
              <a:t> con altri componenti usati nelle formulazioni </a:t>
            </a:r>
            <a:r>
              <a:rPr lang="it-IT" sz="1000" dirty="0" err="1"/>
              <a:t>ipo-colesterolemizzanti</a:t>
            </a:r>
            <a:r>
              <a:rPr lang="it-IT" sz="1000" dirty="0"/>
              <a:t> (es. </a:t>
            </a:r>
            <a:r>
              <a:rPr lang="it-IT" sz="1000" dirty="0" err="1"/>
              <a:t>berberina</a:t>
            </a:r>
            <a:r>
              <a:rPr lang="it-IT" sz="1000" dirty="0"/>
              <a:t>, </a:t>
            </a:r>
            <a:r>
              <a:rPr lang="it-IT" sz="1000" dirty="0" err="1"/>
              <a:t>stanoli</a:t>
            </a:r>
            <a:r>
              <a:rPr lang="it-IT" sz="1000" dirty="0"/>
              <a:t>, </a:t>
            </a:r>
            <a:r>
              <a:rPr lang="it-IT" sz="1000" dirty="0" err="1"/>
              <a:t>fitocomplessi</a:t>
            </a:r>
            <a:r>
              <a:rPr lang="it-IT" sz="1000" dirty="0"/>
              <a:t> di diversa origine, coenzima Q10 ecc.).</a:t>
            </a:r>
          </a:p>
          <a:p>
            <a:r>
              <a:rPr lang="it-IT" sz="1000" dirty="0"/>
              <a:t>Alla luce di queste considerazioni il comitato scientifico ha stabilito che</a:t>
            </a:r>
            <a:r>
              <a:rPr lang="it-IT" sz="1000" dirty="0" smtClean="0"/>
              <a:t>:</a:t>
            </a:r>
            <a:endParaRPr lang="it-IT" sz="1000" dirty="0"/>
          </a:p>
          <a:p>
            <a:r>
              <a:rPr lang="it-IT" sz="1000" b="1" u="sng" dirty="0"/>
              <a:t>a) l’esposizione alla </a:t>
            </a:r>
            <a:r>
              <a:rPr lang="it-IT" sz="1000" b="1" u="sng" dirty="0" err="1"/>
              <a:t>monacolina</a:t>
            </a:r>
            <a:r>
              <a:rPr lang="it-IT" sz="1000" b="1" u="sng" dirty="0"/>
              <a:t> K assunta con alimenti e integratori alimentari non è sicura per la salute e può indurre effetti indesiderati simili a quelli delle statine farmaceutiche</a:t>
            </a:r>
            <a:r>
              <a:rPr lang="it-IT" sz="1000" b="1" u="sng" dirty="0" smtClean="0"/>
              <a:t>.</a:t>
            </a:r>
            <a:endParaRPr lang="it-IT" sz="1000" b="1" u="sng" dirty="0"/>
          </a:p>
          <a:p>
            <a:r>
              <a:rPr lang="it-IT" sz="1000" b="1" u="sng" dirty="0"/>
              <a:t>b) poiché, secondo le statistiche e i dati di letteratura, questi effetti si sono verificati anche dosaggi relativamente bassi (a partire da 3 mg/die) non è possibile stabilire un livello d’assunzione alimentare sicuro sia per la popolazione generale che per alcuni specifici sottogruppi vulnerabili (anziani, bambini, donne incinte, donne che allattano).</a:t>
            </a:r>
          </a:p>
        </p:txBody>
      </p:sp>
      <p:pic>
        <p:nvPicPr>
          <p:cNvPr id="5" name="Immagine 4"/>
          <p:cNvPicPr>
            <a:picLocks noChangeAspect="1"/>
          </p:cNvPicPr>
          <p:nvPr/>
        </p:nvPicPr>
        <p:blipFill>
          <a:blip r:embed="rId2"/>
          <a:stretch>
            <a:fillRect/>
          </a:stretch>
        </p:blipFill>
        <p:spPr>
          <a:xfrm>
            <a:off x="4497911" y="146359"/>
            <a:ext cx="4708233" cy="1704938"/>
          </a:xfrm>
          <a:prstGeom prst="rect">
            <a:avLst/>
          </a:prstGeom>
        </p:spPr>
      </p:pic>
    </p:spTree>
    <p:extLst>
      <p:ext uri="{BB962C8B-B14F-4D97-AF65-F5344CB8AC3E}">
        <p14:creationId xmlns:p14="http://schemas.microsoft.com/office/powerpoint/2010/main" val="1548264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4" name="Immagine 3"/>
          <p:cNvPicPr>
            <a:picLocks noChangeAspect="1"/>
          </p:cNvPicPr>
          <p:nvPr/>
        </p:nvPicPr>
        <p:blipFill>
          <a:blip r:embed="rId2"/>
          <a:stretch>
            <a:fillRect/>
          </a:stretch>
        </p:blipFill>
        <p:spPr>
          <a:xfrm>
            <a:off x="1920035" y="0"/>
            <a:ext cx="8351929" cy="6858000"/>
          </a:xfrm>
          <a:prstGeom prst="rect">
            <a:avLst/>
          </a:prstGeom>
        </p:spPr>
      </p:pic>
      <p:pic>
        <p:nvPicPr>
          <p:cNvPr id="5" name="Immagine 4"/>
          <p:cNvPicPr>
            <a:picLocks noChangeAspect="1"/>
          </p:cNvPicPr>
          <p:nvPr/>
        </p:nvPicPr>
        <p:blipFill>
          <a:blip r:embed="rId3"/>
          <a:stretch>
            <a:fillRect/>
          </a:stretch>
        </p:blipFill>
        <p:spPr>
          <a:xfrm>
            <a:off x="282663" y="1675996"/>
            <a:ext cx="1537259" cy="760269"/>
          </a:xfrm>
          <a:prstGeom prst="rect">
            <a:avLst/>
          </a:prstGeom>
        </p:spPr>
      </p:pic>
      <p:cxnSp>
        <p:nvCxnSpPr>
          <p:cNvPr id="6" name="Connettore 1 5"/>
          <p:cNvCxnSpPr/>
          <p:nvPr/>
        </p:nvCxnSpPr>
        <p:spPr>
          <a:xfrm>
            <a:off x="2023231" y="3769045"/>
            <a:ext cx="77564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2018872" y="3921445"/>
            <a:ext cx="367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720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236174320"/>
              </p:ext>
            </p:extLst>
          </p:nvPr>
        </p:nvGraphicFramePr>
        <p:xfrm>
          <a:off x="2209889" y="1052585"/>
          <a:ext cx="7018639" cy="5704893"/>
        </p:xfrm>
        <a:graphic>
          <a:graphicData uri="http://schemas.openxmlformats.org/drawingml/2006/table">
            <a:tbl>
              <a:tblPr/>
              <a:tblGrid>
                <a:gridCol w="2525816">
                  <a:extLst>
                    <a:ext uri="{9D8B030D-6E8A-4147-A177-3AD203B41FA5}">
                      <a16:colId xmlns:a16="http://schemas.microsoft.com/office/drawing/2014/main" xmlns="" val="20000"/>
                    </a:ext>
                  </a:extLst>
                </a:gridCol>
                <a:gridCol w="2235235">
                  <a:extLst>
                    <a:ext uri="{9D8B030D-6E8A-4147-A177-3AD203B41FA5}">
                      <a16:colId xmlns:a16="http://schemas.microsoft.com/office/drawing/2014/main" xmlns="" val="20001"/>
                    </a:ext>
                  </a:extLst>
                </a:gridCol>
                <a:gridCol w="2257588">
                  <a:extLst>
                    <a:ext uri="{9D8B030D-6E8A-4147-A177-3AD203B41FA5}">
                      <a16:colId xmlns:a16="http://schemas.microsoft.com/office/drawing/2014/main" xmlns="" val="20002"/>
                    </a:ext>
                  </a:extLst>
                </a:gridCol>
              </a:tblGrid>
              <a:tr h="330777">
                <a:tc>
                  <a:txBody>
                    <a:bodyPr/>
                    <a:lstStyle/>
                    <a:p>
                      <a:r>
                        <a:rPr lang="it-IT" sz="1400" b="1" dirty="0">
                          <a:effectLst/>
                        </a:rPr>
                        <a:t>PRODOTTO NATURALE</a:t>
                      </a:r>
                      <a:endParaRPr lang="it-IT" sz="1400" dirty="0">
                        <a:effectLst/>
                      </a:endParaRPr>
                    </a:p>
                  </a:txBody>
                  <a:tcPr marL="42246" marR="42246" marT="21123" marB="21123" anchor="ctr">
                    <a:lnL>
                      <a:noFill/>
                    </a:lnL>
                    <a:lnR>
                      <a:noFill/>
                    </a:lnR>
                    <a:lnT>
                      <a:noFill/>
                    </a:lnT>
                    <a:lnB>
                      <a:noFill/>
                    </a:lnB>
                    <a:solidFill>
                      <a:schemeClr val="bg1"/>
                    </a:solidFill>
                  </a:tcPr>
                </a:tc>
                <a:tc>
                  <a:txBody>
                    <a:bodyPr/>
                    <a:lstStyle/>
                    <a:p>
                      <a:r>
                        <a:rPr lang="it-IT" sz="1400" b="1">
                          <a:effectLst/>
                        </a:rPr>
                        <a:t>FARMACO</a:t>
                      </a:r>
                      <a:endParaRPr lang="it-IT" sz="1400">
                        <a:effectLst/>
                      </a:endParaRPr>
                    </a:p>
                  </a:txBody>
                  <a:tcPr marL="42246" marR="42246" marT="21123" marB="21123" anchor="ctr">
                    <a:lnL>
                      <a:noFill/>
                    </a:lnL>
                    <a:lnR>
                      <a:noFill/>
                    </a:lnR>
                    <a:lnT>
                      <a:noFill/>
                    </a:lnT>
                    <a:lnB>
                      <a:noFill/>
                    </a:lnB>
                    <a:solidFill>
                      <a:schemeClr val="bg1"/>
                    </a:solidFill>
                  </a:tcPr>
                </a:tc>
                <a:tc>
                  <a:txBody>
                    <a:bodyPr/>
                    <a:lstStyle/>
                    <a:p>
                      <a:r>
                        <a:rPr lang="it-IT" sz="1400" b="1">
                          <a:effectLst/>
                        </a:rPr>
                        <a:t>EFFETTO</a:t>
                      </a:r>
                      <a:endParaRPr lang="it-IT" sz="1400">
                        <a:effectLst/>
                      </a:endParaRPr>
                    </a:p>
                  </a:txBody>
                  <a:tcPr marL="42246" marR="42246" marT="21123" marB="21123" anchor="ctr">
                    <a:lnL>
                      <a:noFill/>
                    </a:lnL>
                    <a:lnR>
                      <a:noFill/>
                    </a:lnR>
                    <a:lnT>
                      <a:noFill/>
                    </a:lnT>
                    <a:lnB>
                      <a:noFill/>
                    </a:lnB>
                    <a:solidFill>
                      <a:schemeClr val="bg1"/>
                    </a:solidFill>
                  </a:tcPr>
                </a:tc>
                <a:extLst>
                  <a:ext uri="{0D108BD9-81ED-4DB2-BD59-A6C34878D82A}">
                    <a16:rowId xmlns:a16="http://schemas.microsoft.com/office/drawing/2014/main" xmlns="" val="10000"/>
                  </a:ext>
                </a:extLst>
              </a:tr>
              <a:tr h="1039585">
                <a:tc>
                  <a:txBody>
                    <a:bodyPr/>
                    <a:lstStyle/>
                    <a:p>
                      <a:r>
                        <a:rPr lang="it-IT" sz="1400" dirty="0">
                          <a:effectLst/>
                        </a:rPr>
                        <a:t>Tutti i prodotti contenenti Cumarine</a:t>
                      </a:r>
                    </a:p>
                  </a:txBody>
                  <a:tcPr marL="42246" marR="42246" marT="21123" marB="21123" anchor="ctr">
                    <a:lnL>
                      <a:noFill/>
                    </a:lnL>
                    <a:lnR>
                      <a:noFill/>
                    </a:lnR>
                    <a:lnT>
                      <a:noFill/>
                    </a:lnT>
                    <a:lnB>
                      <a:noFill/>
                    </a:lnB>
                    <a:solidFill>
                      <a:schemeClr val="bg1"/>
                    </a:solidFill>
                  </a:tcPr>
                </a:tc>
                <a:tc>
                  <a:txBody>
                    <a:bodyPr/>
                    <a:lstStyle/>
                    <a:p>
                      <a:r>
                        <a:rPr lang="it-IT" sz="1400">
                          <a:effectLst/>
                        </a:rPr>
                        <a:t>Anticoagulanti (Aspirina®)</a:t>
                      </a:r>
                    </a:p>
                  </a:txBody>
                  <a:tcPr marL="42246" marR="42246" marT="21123" marB="21123" anchor="ctr">
                    <a:lnL>
                      <a:noFill/>
                    </a:lnL>
                    <a:lnR>
                      <a:noFill/>
                    </a:lnR>
                    <a:lnT>
                      <a:noFill/>
                    </a:lnT>
                    <a:lnB>
                      <a:noFill/>
                    </a:lnB>
                    <a:solidFill>
                      <a:schemeClr val="bg1"/>
                    </a:solidFill>
                  </a:tcPr>
                </a:tc>
                <a:tc>
                  <a:txBody>
                    <a:bodyPr/>
                    <a:lstStyle/>
                    <a:p>
                      <a:r>
                        <a:rPr lang="it-IT" sz="1400">
                          <a:effectLst/>
                        </a:rPr>
                        <a:t>Aumento dell’effetto del farmaco con conseguente crisi emorragica. Maggiore fluidità del sangue.</a:t>
                      </a:r>
                    </a:p>
                  </a:txBody>
                  <a:tcPr marL="42246" marR="42246" marT="21123" marB="21123" anchor="ctr">
                    <a:lnL>
                      <a:noFill/>
                    </a:lnL>
                    <a:lnR>
                      <a:noFill/>
                    </a:lnR>
                    <a:lnT>
                      <a:noFill/>
                    </a:lnT>
                    <a:lnB>
                      <a:noFill/>
                    </a:lnB>
                    <a:solidFill>
                      <a:schemeClr val="bg1"/>
                    </a:solidFill>
                  </a:tcPr>
                </a:tc>
                <a:extLst>
                  <a:ext uri="{0D108BD9-81ED-4DB2-BD59-A6C34878D82A}">
                    <a16:rowId xmlns:a16="http://schemas.microsoft.com/office/drawing/2014/main" xmlns="" val="10001"/>
                  </a:ext>
                </a:extLst>
              </a:tr>
              <a:tr h="1039585">
                <a:tc>
                  <a:txBody>
                    <a:bodyPr/>
                    <a:lstStyle/>
                    <a:p>
                      <a:r>
                        <a:rPr lang="it-IT" sz="1400" dirty="0" err="1">
                          <a:effectLst/>
                        </a:rPr>
                        <a:t>Antiagreganti</a:t>
                      </a:r>
                      <a:r>
                        <a:rPr lang="it-IT" sz="1400" dirty="0">
                          <a:effectLst/>
                        </a:rPr>
                        <a:t> (</a:t>
                      </a:r>
                      <a:r>
                        <a:rPr lang="it-IT" sz="1400" dirty="0" err="1">
                          <a:effectLst/>
                        </a:rPr>
                        <a:t>ginko</a:t>
                      </a:r>
                      <a:r>
                        <a:rPr lang="it-IT" sz="1400" dirty="0">
                          <a:effectLst/>
                        </a:rPr>
                        <a:t>, </a:t>
                      </a:r>
                      <a:r>
                        <a:rPr lang="it-IT" sz="1400" dirty="0" err="1">
                          <a:effectLst/>
                        </a:rPr>
                        <a:t>aglio,angelica</a:t>
                      </a:r>
                      <a:r>
                        <a:rPr lang="it-IT" sz="1400" dirty="0">
                          <a:effectLst/>
                        </a:rPr>
                        <a:t>)</a:t>
                      </a:r>
                    </a:p>
                  </a:txBody>
                  <a:tcPr marL="42246" marR="42246" marT="21123" marB="21123" anchor="ctr">
                    <a:lnL>
                      <a:noFill/>
                    </a:lnL>
                    <a:lnR>
                      <a:noFill/>
                    </a:lnR>
                    <a:lnT>
                      <a:noFill/>
                    </a:lnT>
                    <a:lnB>
                      <a:noFill/>
                    </a:lnB>
                    <a:solidFill>
                      <a:schemeClr val="bg1"/>
                    </a:solidFill>
                  </a:tcPr>
                </a:tc>
                <a:tc>
                  <a:txBody>
                    <a:bodyPr/>
                    <a:lstStyle/>
                    <a:p>
                      <a:r>
                        <a:rPr lang="it-IT" sz="1400" dirty="0">
                          <a:effectLst/>
                        </a:rPr>
                        <a:t>Farmaci antinfiammatori non steroidei (FANS)</a:t>
                      </a:r>
                    </a:p>
                  </a:txBody>
                  <a:tcPr marL="42246" marR="42246" marT="21123" marB="21123" anchor="ctr">
                    <a:lnL>
                      <a:noFill/>
                    </a:lnL>
                    <a:lnR>
                      <a:noFill/>
                    </a:lnR>
                    <a:lnT>
                      <a:noFill/>
                    </a:lnT>
                    <a:lnB>
                      <a:noFill/>
                    </a:lnB>
                    <a:solidFill>
                      <a:schemeClr val="bg1"/>
                    </a:solidFill>
                  </a:tcPr>
                </a:tc>
                <a:tc>
                  <a:txBody>
                    <a:bodyPr/>
                    <a:lstStyle/>
                    <a:p>
                      <a:r>
                        <a:rPr lang="it-IT" sz="1400">
                          <a:effectLst/>
                        </a:rPr>
                        <a:t>Aumento dell’effetto antiaggregante con possibilità di crisi emorragica. Maggiore fluidità del sangue.</a:t>
                      </a:r>
                    </a:p>
                  </a:txBody>
                  <a:tcPr marL="42246" marR="42246" marT="21123" marB="21123" anchor="ctr">
                    <a:lnL>
                      <a:noFill/>
                    </a:lnL>
                    <a:lnR>
                      <a:noFill/>
                    </a:lnR>
                    <a:lnT>
                      <a:noFill/>
                    </a:lnT>
                    <a:lnB>
                      <a:noFill/>
                    </a:lnB>
                    <a:solidFill>
                      <a:schemeClr val="bg1"/>
                    </a:solidFill>
                  </a:tcPr>
                </a:tc>
                <a:extLst>
                  <a:ext uri="{0D108BD9-81ED-4DB2-BD59-A6C34878D82A}">
                    <a16:rowId xmlns:a16="http://schemas.microsoft.com/office/drawing/2014/main" xmlns="" val="10002"/>
                  </a:ext>
                </a:extLst>
              </a:tr>
              <a:tr h="614300">
                <a:tc>
                  <a:txBody>
                    <a:bodyPr/>
                    <a:lstStyle/>
                    <a:p>
                      <a:r>
                        <a:rPr lang="it-IT" sz="1400">
                          <a:effectLst/>
                        </a:rPr>
                        <a:t>Droghe contenenti ammine simpatico-mimetiche (arancio amaro, efedra)</a:t>
                      </a:r>
                    </a:p>
                  </a:txBody>
                  <a:tcPr marL="42246" marR="42246" marT="21123" marB="21123" anchor="ctr">
                    <a:lnL>
                      <a:noFill/>
                    </a:lnL>
                    <a:lnR>
                      <a:noFill/>
                    </a:lnR>
                    <a:lnT>
                      <a:noFill/>
                    </a:lnT>
                    <a:lnB>
                      <a:noFill/>
                    </a:lnB>
                    <a:solidFill>
                      <a:schemeClr val="bg1"/>
                    </a:solidFill>
                  </a:tcPr>
                </a:tc>
                <a:tc>
                  <a:txBody>
                    <a:bodyPr/>
                    <a:lstStyle/>
                    <a:p>
                      <a:r>
                        <a:rPr lang="it-IT" sz="1400" dirty="0">
                          <a:effectLst/>
                        </a:rPr>
                        <a:t>Anti-ipertensivi</a:t>
                      </a:r>
                    </a:p>
                  </a:txBody>
                  <a:tcPr marL="42246" marR="42246" marT="21123" marB="21123" anchor="ctr">
                    <a:lnL>
                      <a:noFill/>
                    </a:lnL>
                    <a:lnR>
                      <a:noFill/>
                    </a:lnR>
                    <a:lnT>
                      <a:noFill/>
                    </a:lnT>
                    <a:lnB>
                      <a:noFill/>
                    </a:lnB>
                    <a:solidFill>
                      <a:schemeClr val="bg1"/>
                    </a:solidFill>
                  </a:tcPr>
                </a:tc>
                <a:tc>
                  <a:txBody>
                    <a:bodyPr/>
                    <a:lstStyle/>
                    <a:p>
                      <a:r>
                        <a:rPr lang="it-IT" sz="1400" dirty="0">
                          <a:effectLst/>
                        </a:rPr>
                        <a:t>Riduzione dell’effetto anti-ipertensivo.</a:t>
                      </a:r>
                    </a:p>
                  </a:txBody>
                  <a:tcPr marL="42246" marR="42246" marT="21123" marB="21123" anchor="ctr">
                    <a:lnL>
                      <a:noFill/>
                    </a:lnL>
                    <a:lnR>
                      <a:noFill/>
                    </a:lnR>
                    <a:lnT>
                      <a:noFill/>
                    </a:lnT>
                    <a:lnB>
                      <a:noFill/>
                    </a:lnB>
                    <a:solidFill>
                      <a:schemeClr val="bg1"/>
                    </a:solidFill>
                  </a:tcPr>
                </a:tc>
                <a:extLst>
                  <a:ext uri="{0D108BD9-81ED-4DB2-BD59-A6C34878D82A}">
                    <a16:rowId xmlns:a16="http://schemas.microsoft.com/office/drawing/2014/main" xmlns="" val="10003"/>
                  </a:ext>
                </a:extLst>
              </a:tr>
              <a:tr h="756062">
                <a:tc>
                  <a:txBody>
                    <a:bodyPr/>
                    <a:lstStyle/>
                    <a:p>
                      <a:r>
                        <a:rPr lang="it-IT" sz="1400" dirty="0" err="1">
                          <a:effectLst/>
                        </a:rPr>
                        <a:t>Arpagofito</a:t>
                      </a:r>
                      <a:r>
                        <a:rPr lang="it-IT" sz="1400" dirty="0">
                          <a:effectLst/>
                        </a:rPr>
                        <a:t> o artiglio del diavolo</a:t>
                      </a:r>
                    </a:p>
                  </a:txBody>
                  <a:tcPr marL="42246" marR="42246" marT="21123" marB="21123" anchor="ctr">
                    <a:lnL>
                      <a:noFill/>
                    </a:lnL>
                    <a:lnR>
                      <a:noFill/>
                    </a:lnR>
                    <a:lnT>
                      <a:noFill/>
                    </a:lnT>
                    <a:lnB>
                      <a:noFill/>
                    </a:lnB>
                    <a:solidFill>
                      <a:schemeClr val="bg1"/>
                    </a:solidFill>
                  </a:tcPr>
                </a:tc>
                <a:tc>
                  <a:txBody>
                    <a:bodyPr/>
                    <a:lstStyle/>
                    <a:p>
                      <a:r>
                        <a:rPr lang="it-IT" sz="1400">
                          <a:effectLst/>
                        </a:rPr>
                        <a:t>Warfarin (anticoagulante)</a:t>
                      </a:r>
                    </a:p>
                  </a:txBody>
                  <a:tcPr marL="42246" marR="42246" marT="21123" marB="21123" anchor="ctr">
                    <a:lnL>
                      <a:noFill/>
                    </a:lnL>
                    <a:lnR>
                      <a:noFill/>
                    </a:lnR>
                    <a:lnT>
                      <a:noFill/>
                    </a:lnT>
                    <a:lnB>
                      <a:noFill/>
                    </a:lnB>
                    <a:solidFill>
                      <a:schemeClr val="bg1"/>
                    </a:solidFill>
                  </a:tcPr>
                </a:tc>
                <a:tc>
                  <a:txBody>
                    <a:bodyPr/>
                    <a:lstStyle/>
                    <a:p>
                      <a:r>
                        <a:rPr lang="it-IT" sz="1400" dirty="0">
                          <a:effectLst/>
                        </a:rPr>
                        <a:t>Modificazione dell’effetto del farmaco con conseguente crisi emorragica</a:t>
                      </a:r>
                    </a:p>
                  </a:txBody>
                  <a:tcPr marL="42246" marR="42246" marT="21123" marB="21123" anchor="ctr">
                    <a:lnL>
                      <a:noFill/>
                    </a:lnL>
                    <a:lnR>
                      <a:noFill/>
                    </a:lnR>
                    <a:lnT>
                      <a:noFill/>
                    </a:lnT>
                    <a:lnB>
                      <a:noFill/>
                    </a:lnB>
                    <a:solidFill>
                      <a:schemeClr val="bg1"/>
                    </a:solidFill>
                  </a:tcPr>
                </a:tc>
                <a:extLst>
                  <a:ext uri="{0D108BD9-81ED-4DB2-BD59-A6C34878D82A}">
                    <a16:rowId xmlns:a16="http://schemas.microsoft.com/office/drawing/2014/main" xmlns="" val="10004"/>
                  </a:ext>
                </a:extLst>
              </a:tr>
              <a:tr h="330777">
                <a:tc>
                  <a:txBody>
                    <a:bodyPr/>
                    <a:lstStyle/>
                    <a:p>
                      <a:r>
                        <a:rPr lang="it-IT" sz="1400">
                          <a:effectLst/>
                        </a:rPr>
                        <a:t>Estratto di mirtillo</a:t>
                      </a:r>
                    </a:p>
                  </a:txBody>
                  <a:tcPr marL="42246" marR="42246" marT="21123" marB="21123" anchor="ctr">
                    <a:lnL>
                      <a:noFill/>
                    </a:lnL>
                    <a:lnR>
                      <a:noFill/>
                    </a:lnR>
                    <a:lnT>
                      <a:noFill/>
                    </a:lnT>
                    <a:lnB>
                      <a:noFill/>
                    </a:lnB>
                    <a:solidFill>
                      <a:schemeClr val="bg1"/>
                    </a:solidFill>
                  </a:tcPr>
                </a:tc>
                <a:tc>
                  <a:txBody>
                    <a:bodyPr/>
                    <a:lstStyle/>
                    <a:p>
                      <a:r>
                        <a:rPr lang="it-IT" sz="1400">
                          <a:effectLst/>
                        </a:rPr>
                        <a:t>Warfarin (anticoagulante)</a:t>
                      </a:r>
                    </a:p>
                  </a:txBody>
                  <a:tcPr marL="42246" marR="42246" marT="21123" marB="21123" anchor="ctr">
                    <a:lnL>
                      <a:noFill/>
                    </a:lnL>
                    <a:lnR>
                      <a:noFill/>
                    </a:lnR>
                    <a:lnT>
                      <a:noFill/>
                    </a:lnT>
                    <a:lnB>
                      <a:noFill/>
                    </a:lnB>
                    <a:solidFill>
                      <a:schemeClr val="bg1"/>
                    </a:solidFill>
                  </a:tcPr>
                </a:tc>
                <a:tc>
                  <a:txBody>
                    <a:bodyPr/>
                    <a:lstStyle/>
                    <a:p>
                      <a:r>
                        <a:rPr lang="it-IT" sz="1400" dirty="0">
                          <a:effectLst/>
                        </a:rPr>
                        <a:t>Crisi emorragica</a:t>
                      </a:r>
                    </a:p>
                  </a:txBody>
                  <a:tcPr marL="42246" marR="42246" marT="21123" marB="21123" anchor="ctr">
                    <a:lnL>
                      <a:noFill/>
                    </a:lnL>
                    <a:lnR>
                      <a:noFill/>
                    </a:lnR>
                    <a:lnT>
                      <a:noFill/>
                    </a:lnT>
                    <a:lnB>
                      <a:noFill/>
                    </a:lnB>
                    <a:solidFill>
                      <a:schemeClr val="bg1"/>
                    </a:solidFill>
                  </a:tcPr>
                </a:tc>
                <a:extLst>
                  <a:ext uri="{0D108BD9-81ED-4DB2-BD59-A6C34878D82A}">
                    <a16:rowId xmlns:a16="http://schemas.microsoft.com/office/drawing/2014/main" xmlns="" val="10005"/>
                  </a:ext>
                </a:extLst>
              </a:tr>
              <a:tr h="756062">
                <a:tc>
                  <a:txBody>
                    <a:bodyPr/>
                    <a:lstStyle/>
                    <a:p>
                      <a:r>
                        <a:rPr lang="it-IT" sz="1400">
                          <a:effectLst/>
                        </a:rPr>
                        <a:t>Arpagofito o artiglio del diavolo</a:t>
                      </a:r>
                    </a:p>
                  </a:txBody>
                  <a:tcPr marL="42246" marR="42246" marT="21123" marB="21123" anchor="ctr">
                    <a:lnL>
                      <a:noFill/>
                    </a:lnL>
                    <a:lnR>
                      <a:noFill/>
                    </a:lnR>
                    <a:lnT>
                      <a:noFill/>
                    </a:lnT>
                    <a:lnB>
                      <a:noFill/>
                    </a:lnB>
                    <a:solidFill>
                      <a:schemeClr val="bg1"/>
                    </a:solidFill>
                  </a:tcPr>
                </a:tc>
                <a:tc>
                  <a:txBody>
                    <a:bodyPr/>
                    <a:lstStyle/>
                    <a:p>
                      <a:r>
                        <a:rPr lang="it-IT" sz="1400">
                          <a:effectLst/>
                        </a:rPr>
                        <a:t>Farmaco a base dell’alcaloide della digitale(digossina) con azione cardiovascolare</a:t>
                      </a:r>
                    </a:p>
                  </a:txBody>
                  <a:tcPr marL="42246" marR="42246" marT="21123" marB="21123" anchor="ctr">
                    <a:lnL>
                      <a:noFill/>
                    </a:lnL>
                    <a:lnR>
                      <a:noFill/>
                    </a:lnR>
                    <a:lnT>
                      <a:noFill/>
                    </a:lnT>
                    <a:lnB>
                      <a:noFill/>
                    </a:lnB>
                    <a:solidFill>
                      <a:schemeClr val="bg1"/>
                    </a:solidFill>
                  </a:tcPr>
                </a:tc>
                <a:tc>
                  <a:txBody>
                    <a:bodyPr/>
                    <a:lstStyle/>
                    <a:p>
                      <a:r>
                        <a:rPr lang="it-IT" sz="1400" dirty="0">
                          <a:effectLst/>
                        </a:rPr>
                        <a:t>Modificazione dell’effetto del farmaco a livello cardiaco.</a:t>
                      </a:r>
                    </a:p>
                  </a:txBody>
                  <a:tcPr marL="42246" marR="42246" marT="21123" marB="21123" anchor="ctr">
                    <a:lnL>
                      <a:noFill/>
                    </a:lnL>
                    <a:lnR>
                      <a:noFill/>
                    </a:lnR>
                    <a:lnT>
                      <a:noFill/>
                    </a:lnT>
                    <a:lnB>
                      <a:noFill/>
                    </a:lnB>
                    <a:solidFill>
                      <a:schemeClr val="bg1"/>
                    </a:solidFill>
                  </a:tcPr>
                </a:tc>
                <a:extLst>
                  <a:ext uri="{0D108BD9-81ED-4DB2-BD59-A6C34878D82A}">
                    <a16:rowId xmlns:a16="http://schemas.microsoft.com/office/drawing/2014/main" xmlns="" val="10006"/>
                  </a:ext>
                </a:extLst>
              </a:tr>
            </a:tbl>
          </a:graphicData>
        </a:graphic>
      </p:graphicFrame>
      <p:sp>
        <p:nvSpPr>
          <p:cNvPr id="3" name="CasellaDiTesto 2"/>
          <p:cNvSpPr txBox="1"/>
          <p:nvPr/>
        </p:nvSpPr>
        <p:spPr>
          <a:xfrm>
            <a:off x="1581665" y="395416"/>
            <a:ext cx="8040130" cy="369332"/>
          </a:xfrm>
          <a:prstGeom prst="rect">
            <a:avLst/>
          </a:prstGeom>
          <a:noFill/>
        </p:spPr>
        <p:txBody>
          <a:bodyPr wrap="square" rtlCol="0">
            <a:spAutoFit/>
          </a:bodyPr>
          <a:lstStyle/>
          <a:p>
            <a:pPr algn="ctr"/>
            <a:r>
              <a:rPr lang="it-IT" dirty="0"/>
              <a:t>Interazioni farmacodinamiche tra prodotti naturali e farmaci</a:t>
            </a:r>
          </a:p>
        </p:txBody>
      </p:sp>
    </p:spTree>
    <p:extLst>
      <p:ext uri="{BB962C8B-B14F-4D97-AF65-F5344CB8AC3E}">
        <p14:creationId xmlns:p14="http://schemas.microsoft.com/office/powerpoint/2010/main" val="955368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722" y="1157917"/>
            <a:ext cx="2934427" cy="5216759"/>
          </a:xfrm>
          <a:prstGeom prst="rect">
            <a:avLst/>
          </a:prstGeom>
        </p:spPr>
      </p:pic>
      <p:pic>
        <p:nvPicPr>
          <p:cNvPr id="1026" name="Picture 2" descr="Image result for goo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753" y="4529127"/>
            <a:ext cx="3646783" cy="2049876"/>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stretch>
            <a:fillRect/>
          </a:stretch>
        </p:blipFill>
        <p:spPr>
          <a:xfrm>
            <a:off x="825791" y="2905764"/>
            <a:ext cx="4430578" cy="1623363"/>
          </a:xfrm>
          <a:prstGeom prst="rect">
            <a:avLst/>
          </a:prstGeom>
        </p:spPr>
      </p:pic>
      <p:pic>
        <p:nvPicPr>
          <p:cNvPr id="1028" name="Picture 4" descr="Image result for e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893" y="1883247"/>
            <a:ext cx="2859586" cy="114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863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43744" y="457260"/>
            <a:ext cx="6096000" cy="3416320"/>
          </a:xfrm>
          <a:prstGeom prst="rect">
            <a:avLst/>
          </a:prstGeom>
        </p:spPr>
        <p:txBody>
          <a:bodyPr>
            <a:spAutoFit/>
          </a:bodyPr>
          <a:lstStyle/>
          <a:p>
            <a:pPr algn="just"/>
            <a:r>
              <a:rPr lang="it-IT" b="1" dirty="0">
                <a:solidFill>
                  <a:srgbClr val="1D2129"/>
                </a:solidFill>
                <a:latin typeface="Helvetica" panose="020B0604020202020204" pitchFamily="34" charset="0"/>
              </a:rPr>
              <a:t>L’ASFI ritiene che la crescita incontrollata di questa classe di prodotti, prescritti su ricetta medica e poi reperibili in commercio senza l’intermediazione esperta di un Farmacista, presenti grossi rischi a medio - lungo termine per il futuro della nostra professione, in quanto concorre a banalizzare il concetto di farmaco, e a diffondere tra il grande pubblico l’idea che la nostra intermediazione tra medico e medicinale non sia oramai più nec</a:t>
            </a:r>
            <a:r>
              <a:rPr lang="it-IT" dirty="0">
                <a:solidFill>
                  <a:srgbClr val="1D2129"/>
                </a:solidFill>
                <a:latin typeface="Helvetica" panose="020B0604020202020204" pitchFamily="34" charset="0"/>
              </a:rPr>
              <a:t>essaria. Così facendo, però, i pazienti vengono esposti al rischio di essere vittima di meccanismi economici e commerciali che nulla hanno a che fare con la tutela della loro salute.</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886" y="714103"/>
            <a:ext cx="3925062" cy="5329646"/>
          </a:xfrm>
          <a:prstGeom prst="rect">
            <a:avLst/>
          </a:prstGeom>
        </p:spPr>
      </p:pic>
      <p:sp>
        <p:nvSpPr>
          <p:cNvPr id="4" name="Rettangolo 3"/>
          <p:cNvSpPr/>
          <p:nvPr/>
        </p:nvSpPr>
        <p:spPr>
          <a:xfrm>
            <a:off x="6043744" y="4025261"/>
            <a:ext cx="6096000" cy="2739211"/>
          </a:xfrm>
          <a:prstGeom prst="rect">
            <a:avLst/>
          </a:prstGeom>
        </p:spPr>
        <p:txBody>
          <a:bodyPr>
            <a:spAutoFit/>
          </a:bodyPr>
          <a:lstStyle/>
          <a:p>
            <a:pPr algn="just"/>
            <a:r>
              <a:rPr lang="it-IT" dirty="0">
                <a:solidFill>
                  <a:srgbClr val="1D2129"/>
                </a:solidFill>
                <a:latin typeface="Helvetica" panose="020B0604020202020204" pitchFamily="34" charset="0"/>
              </a:rPr>
              <a:t>Per tutto quanto sopra riportato, </a:t>
            </a:r>
            <a:r>
              <a:rPr lang="it-IT" sz="2000" dirty="0">
                <a:solidFill>
                  <a:srgbClr val="1D2129"/>
                </a:solidFill>
                <a:latin typeface="Helvetica" panose="020B0604020202020204" pitchFamily="34" charset="0"/>
              </a:rPr>
              <a:t>l’ASFI ritiene necessario che la categoria degli integratori alimentari con finalità salutistiche e quella dei nutraceutici siano oggetto di una legislazione più stringente</a:t>
            </a:r>
            <a:r>
              <a:rPr lang="it-IT" dirty="0">
                <a:solidFill>
                  <a:srgbClr val="1D2129"/>
                </a:solidFill>
                <a:latin typeface="Helvetica" panose="020B0604020202020204" pitchFamily="34" charset="0"/>
              </a:rPr>
              <a:t>, che impedisca possibili abusi a danno del paziente, ed invita il Ministero della Salute e tutti gli Organi di vigilanza interessati ad aumentare l’attenzione con cui sorvegliano queste nuove delicate categorie di prodotti.</a:t>
            </a:r>
            <a:endParaRPr lang="it-IT" dirty="0"/>
          </a:p>
        </p:txBody>
      </p:sp>
    </p:spTree>
    <p:extLst>
      <p:ext uri="{BB962C8B-B14F-4D97-AF65-F5344CB8AC3E}">
        <p14:creationId xmlns:p14="http://schemas.microsoft.com/office/powerpoint/2010/main" val="1447381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197390"/>
            <a:ext cx="8911687" cy="1280890"/>
          </a:xfrm>
        </p:spPr>
        <p:txBody>
          <a:bodyPr>
            <a:noAutofit/>
          </a:bodyPr>
          <a:lstStyle/>
          <a:p>
            <a:pPr algn="ctr"/>
            <a:r>
              <a:rPr lang="it-IT" sz="4800" dirty="0" smtClean="0"/>
              <a:t>In conclusione c’è un equivoco speculativo legato al luogo ( parafarmacia )</a:t>
            </a:r>
            <a:endParaRPr lang="it-IT" sz="4800" dirty="0"/>
          </a:p>
        </p:txBody>
      </p:sp>
      <p:sp>
        <p:nvSpPr>
          <p:cNvPr id="3" name="Segnaposto contenuto 2"/>
          <p:cNvSpPr>
            <a:spLocks noGrp="1"/>
          </p:cNvSpPr>
          <p:nvPr>
            <p:ph idx="1"/>
          </p:nvPr>
        </p:nvSpPr>
        <p:spPr>
          <a:xfrm>
            <a:off x="2406332" y="2987040"/>
            <a:ext cx="8915400" cy="3777622"/>
          </a:xfrm>
        </p:spPr>
        <p:txBody>
          <a:bodyPr>
            <a:normAutofit/>
          </a:bodyPr>
          <a:lstStyle/>
          <a:p>
            <a:pPr marL="0" indent="0" algn="ctr">
              <a:buNone/>
            </a:pPr>
            <a:r>
              <a:rPr lang="it-IT" sz="4400" dirty="0" smtClean="0"/>
              <a:t>Quando fa comodo se ne sminuisce la funzione, </a:t>
            </a:r>
          </a:p>
          <a:p>
            <a:pPr marL="0" indent="0" algn="ctr">
              <a:buNone/>
            </a:pPr>
            <a:r>
              <a:rPr lang="it-IT" sz="4400" dirty="0" smtClean="0"/>
              <a:t>in altri casi si usa il termine per sfruttarne un significato salutistico</a:t>
            </a:r>
            <a:endParaRPr lang="it-IT" sz="4400" dirty="0"/>
          </a:p>
        </p:txBody>
      </p:sp>
    </p:spTree>
    <p:extLst>
      <p:ext uri="{BB962C8B-B14F-4D97-AF65-F5344CB8AC3E}">
        <p14:creationId xmlns:p14="http://schemas.microsoft.com/office/powerpoint/2010/main" val="3034888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fare?</a:t>
            </a:r>
            <a:endParaRPr lang="it-IT" dirty="0"/>
          </a:p>
        </p:txBody>
      </p:sp>
      <p:sp>
        <p:nvSpPr>
          <p:cNvPr id="3" name="Segnaposto contenuto 2"/>
          <p:cNvSpPr>
            <a:spLocks noGrp="1"/>
          </p:cNvSpPr>
          <p:nvPr>
            <p:ph idx="1"/>
          </p:nvPr>
        </p:nvSpPr>
        <p:spPr/>
        <p:txBody>
          <a:bodyPr>
            <a:normAutofit fontScale="92500"/>
          </a:bodyPr>
          <a:lstStyle/>
          <a:p>
            <a:r>
              <a:rPr lang="it-IT" sz="3600" dirty="0" smtClean="0"/>
              <a:t>SERIA REVISIONE DI DE-LISTING</a:t>
            </a:r>
          </a:p>
          <a:p>
            <a:r>
              <a:rPr lang="it-IT" sz="3600" dirty="0" smtClean="0"/>
              <a:t>NORME PIU’ STRINGENTI SU INTEGRATORI</a:t>
            </a:r>
          </a:p>
          <a:p>
            <a:r>
              <a:rPr lang="it-IT" sz="3600" b="1" dirty="0" smtClean="0"/>
              <a:t>FARMACISTA</a:t>
            </a:r>
            <a:endParaRPr lang="it-IT" sz="3400" b="1" dirty="0"/>
          </a:p>
          <a:p>
            <a:pPr lvl="1"/>
            <a:r>
              <a:rPr lang="it-IT" sz="3400" dirty="0" smtClean="0"/>
              <a:t>RIATTRIBUZIONE DEL RUOLO</a:t>
            </a:r>
          </a:p>
          <a:p>
            <a:pPr lvl="1"/>
            <a:r>
              <a:rPr lang="it-IT" sz="3400" dirty="0" smtClean="0"/>
              <a:t>ATTRIBUZIONE DI MAGGIORI COMPETENZE AL FARMACISTA</a:t>
            </a:r>
            <a:endParaRPr lang="it-IT" sz="3400" dirty="0"/>
          </a:p>
        </p:txBody>
      </p:sp>
    </p:spTree>
    <p:extLst>
      <p:ext uri="{BB962C8B-B14F-4D97-AF65-F5344CB8AC3E}">
        <p14:creationId xmlns:p14="http://schemas.microsoft.com/office/powerpoint/2010/main" val="2617304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00503" y="2377753"/>
            <a:ext cx="5304109" cy="827001"/>
          </a:xfrm>
        </p:spPr>
        <p:txBody>
          <a:bodyPr/>
          <a:lstStyle/>
          <a:p>
            <a:r>
              <a:rPr lang="it-IT" dirty="0" smtClean="0"/>
              <a:t>«…le risposte le do io!»</a:t>
            </a:r>
            <a:endParaRPr lang="it-IT" dirty="0"/>
          </a:p>
        </p:txBody>
      </p:sp>
      <p:pic>
        <p:nvPicPr>
          <p:cNvPr id="2050" name="Picture 2" descr="Image result for GIACOMO LEOPARDI FARMAC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416" y="1210492"/>
            <a:ext cx="3860668" cy="418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82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898" y="1992086"/>
            <a:ext cx="3719504" cy="1280890"/>
          </a:xfrm>
        </p:spPr>
        <p:txBody>
          <a:bodyPr>
            <a:normAutofit fontScale="90000"/>
          </a:bodyPr>
          <a:lstStyle/>
          <a:p>
            <a:pPr algn="ctr"/>
            <a:r>
              <a:rPr lang="it-IT" b="1" dirty="0" smtClean="0"/>
              <a:t>Campagna comunicazionale</a:t>
            </a:r>
            <a:br>
              <a:rPr lang="it-IT" b="1" dirty="0" smtClean="0"/>
            </a:br>
            <a:r>
              <a:rPr lang="it-IT" b="1" dirty="0"/>
              <a:t/>
            </a:r>
            <a:br>
              <a:rPr lang="it-IT" b="1" dirty="0"/>
            </a:br>
            <a:endParaRPr lang="it-IT" b="1"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8852" y="253182"/>
            <a:ext cx="4521034" cy="6395805"/>
          </a:xfrm>
        </p:spPr>
      </p:pic>
      <p:sp>
        <p:nvSpPr>
          <p:cNvPr id="5" name="CasellaDiTesto 4"/>
          <p:cNvSpPr txBox="1"/>
          <p:nvPr/>
        </p:nvSpPr>
        <p:spPr>
          <a:xfrm>
            <a:off x="2798321" y="5242015"/>
            <a:ext cx="2609701" cy="400110"/>
          </a:xfrm>
          <a:prstGeom prst="rect">
            <a:avLst/>
          </a:prstGeom>
          <a:noFill/>
        </p:spPr>
        <p:txBody>
          <a:bodyPr wrap="square" rtlCol="0">
            <a:spAutoFit/>
          </a:bodyPr>
          <a:lstStyle/>
          <a:p>
            <a:r>
              <a:rPr lang="it-IT" sz="2000" dirty="0" err="1" smtClean="0"/>
              <a:t>www.unaftisp.com</a:t>
            </a:r>
            <a:endParaRPr lang="it-IT" sz="2000" dirty="0"/>
          </a:p>
        </p:txBody>
      </p:sp>
    </p:spTree>
    <p:extLst>
      <p:ext uri="{BB962C8B-B14F-4D97-AF65-F5344CB8AC3E}">
        <p14:creationId xmlns:p14="http://schemas.microsoft.com/office/powerpoint/2010/main" val="93478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a:bodyPr>
          <a:lstStyle/>
          <a:p>
            <a:r>
              <a:rPr lang="it-IT" dirty="0"/>
              <a:t>Con il termine parafarmacia si intende </a:t>
            </a:r>
            <a:r>
              <a:rPr lang="it-IT" b="1" dirty="0"/>
              <a:t>un'attività commerciale, presso la quale è possibile acquistare parafarmaci e prodotti farmaceutici, comunemente chiamati SOP e OTC</a:t>
            </a:r>
            <a:r>
              <a:rPr lang="it-IT" dirty="0"/>
              <a:t>, per i quali non esiste l'obbligo di presentare apposita prescrizione medica</a:t>
            </a:r>
          </a:p>
          <a:p>
            <a:r>
              <a:rPr lang="it-IT" dirty="0"/>
              <a:t>Le parafarmacie possono essere di proprietà di qualsiasi soggetto ma </a:t>
            </a:r>
            <a:r>
              <a:rPr lang="it-IT" b="1" dirty="0"/>
              <a:t>la legge italiana prevede l'obbligo di presenza di un farmacista iscritto </a:t>
            </a:r>
            <a:r>
              <a:rPr lang="it-IT" b="1" dirty="0" smtClean="0"/>
              <a:t>all'albo in tutti i casi vi sia vendita di medicinali</a:t>
            </a:r>
          </a:p>
          <a:p>
            <a:r>
              <a:rPr lang="it-IT" dirty="0"/>
              <a:t>I prodotti venduti presso tali strutture sono farmaci acquistabili senza esibizione di prescrizione (o SOP, dall'italiano </a:t>
            </a:r>
            <a:r>
              <a:rPr lang="it-IT" i="1" dirty="0"/>
              <a:t>Senza Obbligo di Prescrizione</a:t>
            </a:r>
            <a:r>
              <a:rPr lang="it-IT" dirty="0"/>
              <a:t>), oltre ai cosiddetti farmaci da banco (anche noti come OTC, dall'inglese </a:t>
            </a:r>
            <a:r>
              <a:rPr lang="it-IT" i="1" dirty="0"/>
              <a:t>Over the </a:t>
            </a:r>
            <a:r>
              <a:rPr lang="it-IT" i="1" dirty="0" err="1"/>
              <a:t>Counter</a:t>
            </a:r>
            <a:r>
              <a:rPr lang="it-IT" i="1" dirty="0"/>
              <a:t>,</a:t>
            </a:r>
            <a:r>
              <a:rPr lang="it-IT" dirty="0"/>
              <a:t> letteralmente </a:t>
            </a:r>
            <a:r>
              <a:rPr lang="it-IT" i="1" dirty="0"/>
              <a:t>"sopra il banco"</a:t>
            </a:r>
            <a:r>
              <a:rPr lang="it-IT" dirty="0"/>
              <a:t>), in aggiunta ad essi è possibile trovare presso le parafarmacie altri prodotti come ad esempio: </a:t>
            </a:r>
            <a:r>
              <a:rPr lang="it-IT" b="1" dirty="0"/>
              <a:t>integratori alimentari, prodotti erboristici ovvero fitoterapici</a:t>
            </a:r>
            <a:r>
              <a:rPr lang="it-IT" dirty="0" smtClean="0"/>
              <a:t>, </a:t>
            </a:r>
            <a:r>
              <a:rPr lang="it-IT" dirty="0" err="1" smtClean="0"/>
              <a:t>ecc</a:t>
            </a:r>
            <a:r>
              <a:rPr lang="it-IT" dirty="0" smtClean="0"/>
              <a:t>….</a:t>
            </a:r>
            <a:endParaRPr lang="it-IT" dirty="0"/>
          </a:p>
          <a:p>
            <a:endParaRPr lang="it-IT" dirty="0"/>
          </a:p>
        </p:txBody>
      </p:sp>
      <p:sp>
        <p:nvSpPr>
          <p:cNvPr id="4" name="Titolo 1"/>
          <p:cNvSpPr>
            <a:spLocks noGrp="1"/>
          </p:cNvSpPr>
          <p:nvPr>
            <p:ph type="title"/>
          </p:nvPr>
        </p:nvSpPr>
        <p:spPr/>
        <p:txBody>
          <a:bodyPr/>
          <a:lstStyle/>
          <a:p>
            <a:r>
              <a:rPr lang="it-IT" dirty="0" smtClean="0"/>
              <a:t>Significato del termine Parafarmacia</a:t>
            </a:r>
            <a:endParaRPr lang="it-IT" dirty="0"/>
          </a:p>
        </p:txBody>
      </p:sp>
      <p:pic>
        <p:nvPicPr>
          <p:cNvPr id="5" name="Picture 7" descr="Image result for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43" y="1511391"/>
            <a:ext cx="966269" cy="111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48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28" y="1625526"/>
            <a:ext cx="4267439" cy="4093332"/>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4415246" y="1625526"/>
            <a:ext cx="277321" cy="4093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237312" y="2479119"/>
            <a:ext cx="7745686" cy="2923877"/>
          </a:xfrm>
          <a:prstGeom prst="rect">
            <a:avLst/>
          </a:prstGeom>
          <a:noFill/>
        </p:spPr>
        <p:txBody>
          <a:bodyPr wrap="square" rtlCol="0">
            <a:spAutoFit/>
          </a:bodyPr>
          <a:lstStyle/>
          <a:p>
            <a:r>
              <a:rPr lang="it-IT" sz="4800" i="1" dirty="0"/>
              <a:t>…Grazie dell’attenzione</a:t>
            </a:r>
            <a:r>
              <a:rPr lang="it-IT" sz="4800" i="1" dirty="0" smtClean="0"/>
              <a:t>!</a:t>
            </a:r>
          </a:p>
          <a:p>
            <a:endParaRPr lang="it-IT" sz="4800" i="1" dirty="0"/>
          </a:p>
          <a:p>
            <a:endParaRPr lang="it-IT" sz="4800" i="1" dirty="0" smtClean="0"/>
          </a:p>
          <a:p>
            <a:pPr algn="r"/>
            <a:r>
              <a:rPr lang="it-IT" sz="2000" i="1" dirty="0" smtClean="0"/>
              <a:t>Dott. Marco Merigiola</a:t>
            </a:r>
          </a:p>
          <a:p>
            <a:pPr algn="r"/>
            <a:r>
              <a:rPr lang="it-IT" sz="2000" i="1" dirty="0" smtClean="0"/>
              <a:t>Email: lazio.unaftisp@gmail.com</a:t>
            </a:r>
            <a:endParaRPr lang="it-IT" sz="2000" i="1" dirty="0"/>
          </a:p>
        </p:txBody>
      </p:sp>
    </p:spTree>
    <p:extLst>
      <p:ext uri="{BB962C8B-B14F-4D97-AF65-F5344CB8AC3E}">
        <p14:creationId xmlns:p14="http://schemas.microsoft.com/office/powerpoint/2010/main" val="3719014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Sempre da </a:t>
            </a:r>
            <a:r>
              <a:rPr lang="it-IT" dirty="0" err="1" smtClean="0"/>
              <a:t>Wikiopedia</a:t>
            </a:r>
            <a:r>
              <a:rPr lang="it-IT" dirty="0" smtClean="0"/>
              <a:t> sul significato di parafarmacia </a:t>
            </a:r>
            <a:endParaRPr lang="it-IT" dirty="0"/>
          </a:p>
        </p:txBody>
      </p:sp>
      <p:sp>
        <p:nvSpPr>
          <p:cNvPr id="3" name="Segnaposto contenuto 2"/>
          <p:cNvSpPr>
            <a:spLocks noGrp="1"/>
          </p:cNvSpPr>
          <p:nvPr>
            <p:ph idx="1"/>
          </p:nvPr>
        </p:nvSpPr>
        <p:spPr/>
        <p:txBody>
          <a:bodyPr>
            <a:normAutofit fontScale="85000" lnSpcReduction="10000"/>
          </a:bodyPr>
          <a:lstStyle/>
          <a:p>
            <a:r>
              <a:rPr lang="it-IT" dirty="0"/>
              <a:t>Le attività anche di tipo commerciale (comprendenti le parafarmacie) a partire dal 2006, ai sensi del decreto Bersani-Visco possono vendere dei farmaci da banco, </a:t>
            </a:r>
            <a:r>
              <a:rPr lang="it-IT" b="1" dirty="0"/>
              <a:t>purché sia presente all'interno un farmacista iscritto all'ordine professionale</a:t>
            </a:r>
            <a:r>
              <a:rPr lang="it-IT" dirty="0"/>
              <a:t>.[1]</a:t>
            </a:r>
          </a:p>
          <a:p>
            <a:endParaRPr lang="it-IT" dirty="0"/>
          </a:p>
          <a:p>
            <a:r>
              <a:rPr lang="it-IT" dirty="0"/>
              <a:t>Il decreto </a:t>
            </a:r>
            <a:r>
              <a:rPr lang="it-IT" b="1" dirty="0"/>
              <a:t>"salva Italia" </a:t>
            </a:r>
            <a:r>
              <a:rPr lang="it-IT" dirty="0"/>
              <a:t>(decreto legge 6 dicembre 2011, nº 201 convertito in legge 22 dicembre 2011, nº 214) emanato dal governo Monti, </a:t>
            </a:r>
            <a:r>
              <a:rPr lang="it-IT" b="1" dirty="0"/>
              <a:t>prevedeva, in tema di liberalizzazioni, di estendere la vendita di medicinali inclusi nella "Fascia C</a:t>
            </a:r>
            <a:r>
              <a:rPr lang="it-IT" dirty="0"/>
              <a:t>" (farmaci con obbligo di ricetta bianca) anche alle parafarmacie, vista comunque la presenza di almeno un farmacista. Tuttavia vari emendamenti, firmati da un partito che appoggiava il governo Monti, hanno bocciato questa possibilità, alla quale si era opposta anche </a:t>
            </a:r>
            <a:r>
              <a:rPr lang="it-IT" dirty="0" err="1"/>
              <a:t>Federfarma</a:t>
            </a:r>
            <a:r>
              <a:rPr lang="it-IT" dirty="0"/>
              <a:t>. </a:t>
            </a:r>
            <a:r>
              <a:rPr lang="it-IT" b="1" dirty="0"/>
              <a:t>Il Governo ha dato mandato all'AIFA di analizzare tutti i medicinali di fascia C (esclusi a priori contraccettivi orali, ormoni, ecc.) e valutare quali di essi potessero essere "</a:t>
            </a:r>
            <a:r>
              <a:rPr lang="it-IT" b="1" dirty="0" err="1"/>
              <a:t>delistati</a:t>
            </a:r>
            <a:r>
              <a:rPr lang="it-IT" b="1" dirty="0"/>
              <a:t>", ovvero inseriti tra i farmaci senza obbligo di ricetta OTC/SOP. La suddetta lista, che fu pubblicata ad aprile 2012 sulla Gazzetta Ufficiale, è composta da una piccola porzione dell'intera Fascia C, e molti di questi farmaci sono a base di principi attivi il cui utilizzo nella terapia farmacologica è stato quasi abbandonato.</a:t>
            </a:r>
          </a:p>
        </p:txBody>
      </p:sp>
      <p:pic>
        <p:nvPicPr>
          <p:cNvPr id="4" name="Picture 7" descr="Image result for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43" y="1511391"/>
            <a:ext cx="966269" cy="111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130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70" y="0"/>
            <a:ext cx="599440" cy="695828"/>
          </a:xfrm>
          <a:prstGeom prst="rect">
            <a:avLst/>
          </a:prstGeom>
        </p:spPr>
      </p:pic>
      <p:sp>
        <p:nvSpPr>
          <p:cNvPr id="3" name="Titolo 1"/>
          <p:cNvSpPr>
            <a:spLocks noGrp="1"/>
          </p:cNvSpPr>
          <p:nvPr>
            <p:ph type="title"/>
          </p:nvPr>
        </p:nvSpPr>
        <p:spPr/>
        <p:txBody>
          <a:bodyPr/>
          <a:lstStyle/>
          <a:p>
            <a:r>
              <a:rPr lang="it-IT" dirty="0" smtClean="0"/>
              <a:t>Significato del termine Parafarmacia</a:t>
            </a:r>
            <a:endParaRPr lang="it-IT" dirty="0"/>
          </a:p>
        </p:txBody>
      </p:sp>
      <p:sp>
        <p:nvSpPr>
          <p:cNvPr id="5" name="Segnaposto contenuto 4"/>
          <p:cNvSpPr>
            <a:spLocks noGrp="1"/>
          </p:cNvSpPr>
          <p:nvPr>
            <p:ph idx="1"/>
          </p:nvPr>
        </p:nvSpPr>
        <p:spPr/>
        <p:txBody>
          <a:bodyPr>
            <a:normAutofit lnSpcReduction="10000"/>
          </a:bodyPr>
          <a:lstStyle/>
          <a:p>
            <a:r>
              <a:rPr lang="it-IT" dirty="0" smtClean="0"/>
              <a:t>Non si può non pensare quindi alla parafarmacia come ad un luogo dove, anche se con tutte le limitazioni che la legge impone, la presenza di un professionista come il farmacista è a garanzia della salute del cittadino che ne fruisce.</a:t>
            </a:r>
          </a:p>
          <a:p>
            <a:r>
              <a:rPr lang="it-IT" dirty="0"/>
              <a:t>La Parafarmacia esiste solo in Italia e come recita La legge 223/2006 “ …Parafarmacia è  un  termine entrato nell’uso comune con riferimento agli esercizi diversi dalle farmacie in cui si vendono prodotti di interesse sanitario” , </a:t>
            </a:r>
            <a:endParaRPr lang="it-IT" dirty="0" smtClean="0"/>
          </a:p>
          <a:p>
            <a:pPr marL="0" indent="0" algn="ctr">
              <a:buNone/>
            </a:pPr>
            <a:r>
              <a:rPr lang="it-IT" sz="2800" b="1" dirty="0" smtClean="0"/>
              <a:t>ma </a:t>
            </a:r>
            <a:r>
              <a:rPr lang="it-IT" sz="2800" b="1" dirty="0"/>
              <a:t>è ormai concepito dalla stragrande maggioranza dei cittadini come un luogo dove esiste la presenza di un farmacista </a:t>
            </a:r>
          </a:p>
        </p:txBody>
      </p:sp>
    </p:spTree>
    <p:extLst>
      <p:ext uri="{BB962C8B-B14F-4D97-AF65-F5344CB8AC3E}">
        <p14:creationId xmlns:p14="http://schemas.microsoft.com/office/powerpoint/2010/main" val="652954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dirty="0" smtClean="0"/>
              <a:t>De-listing</a:t>
            </a:r>
            <a:endParaRPr lang="it-IT" sz="4800" dirty="0"/>
          </a:p>
        </p:txBody>
      </p:sp>
      <p:sp>
        <p:nvSpPr>
          <p:cNvPr id="3" name="Segnaposto contenuto 2"/>
          <p:cNvSpPr>
            <a:spLocks noGrp="1"/>
          </p:cNvSpPr>
          <p:nvPr>
            <p:ph idx="1"/>
          </p:nvPr>
        </p:nvSpPr>
        <p:spPr/>
        <p:txBody>
          <a:bodyPr>
            <a:normAutofit lnSpcReduction="10000"/>
          </a:bodyPr>
          <a:lstStyle/>
          <a:p>
            <a:r>
              <a:rPr lang="it-IT" sz="2800" dirty="0" smtClean="0"/>
              <a:t>Dal 2012 mai più operato</a:t>
            </a:r>
          </a:p>
          <a:p>
            <a:r>
              <a:rPr lang="it-IT" sz="2800" dirty="0" smtClean="0"/>
              <a:t>Sembra quasi che la parafarmacia sia un luogo dove non opera un professionista</a:t>
            </a:r>
          </a:p>
          <a:p>
            <a:r>
              <a:rPr lang="it-IT" sz="2800" dirty="0" smtClean="0"/>
              <a:t>Enormi le contraddizioni:</a:t>
            </a:r>
          </a:p>
          <a:p>
            <a:pPr lvl="1"/>
            <a:r>
              <a:rPr lang="it-IT" sz="2400" dirty="0" err="1" smtClean="0"/>
              <a:t>Serenoa</a:t>
            </a:r>
            <a:r>
              <a:rPr lang="it-IT" sz="2400" dirty="0" smtClean="0"/>
              <a:t> </a:t>
            </a:r>
            <a:r>
              <a:rPr lang="it-IT" sz="2400" dirty="0" err="1" smtClean="0"/>
              <a:t>Repens</a:t>
            </a:r>
            <a:endParaRPr lang="it-IT" sz="2400" dirty="0" smtClean="0"/>
          </a:p>
          <a:p>
            <a:pPr lvl="1"/>
            <a:r>
              <a:rPr lang="it-IT" sz="2400" dirty="0" err="1" smtClean="0"/>
              <a:t>Acetil</a:t>
            </a:r>
            <a:r>
              <a:rPr lang="it-IT" sz="2400" dirty="0" smtClean="0"/>
              <a:t> cisteina 600mg</a:t>
            </a:r>
          </a:p>
          <a:p>
            <a:pPr lvl="1"/>
            <a:r>
              <a:rPr lang="it-IT" sz="2400" dirty="0" smtClean="0"/>
              <a:t>Acido </a:t>
            </a:r>
            <a:r>
              <a:rPr lang="it-IT" sz="2400" dirty="0" err="1" smtClean="0"/>
              <a:t>acetil</a:t>
            </a:r>
            <a:r>
              <a:rPr lang="it-IT" sz="2400" dirty="0" smtClean="0"/>
              <a:t> salicilico</a:t>
            </a:r>
          </a:p>
          <a:p>
            <a:pPr lvl="1"/>
            <a:r>
              <a:rPr lang="it-IT" sz="2400" dirty="0" smtClean="0"/>
              <a:t>Ella-</a:t>
            </a:r>
            <a:r>
              <a:rPr lang="it-IT" sz="2400" dirty="0" err="1" smtClean="0"/>
              <a:t>one</a:t>
            </a:r>
            <a:endParaRPr lang="it-IT" sz="2400" dirty="0" smtClean="0"/>
          </a:p>
          <a:p>
            <a:pPr lvl="1"/>
            <a:endParaRPr lang="it-IT" sz="2400" dirty="0"/>
          </a:p>
          <a:p>
            <a:pPr marL="457200" lvl="1" indent="0">
              <a:buNone/>
            </a:pPr>
            <a:endParaRPr lang="it-IT" sz="2400" dirty="0"/>
          </a:p>
        </p:txBody>
      </p:sp>
    </p:spTree>
    <p:extLst>
      <p:ext uri="{BB962C8B-B14F-4D97-AF65-F5344CB8AC3E}">
        <p14:creationId xmlns:p14="http://schemas.microsoft.com/office/powerpoint/2010/main" val="573284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APA REMEDY DIETALINEA PHYTO LEAF 40 GRAMMI">
            <a:extLst>
              <a:ext uri="{FF2B5EF4-FFF2-40B4-BE49-F238E27FC236}">
                <a16:creationId xmlns="" xmlns:a16="http://schemas.microsoft.com/office/drawing/2014/main" id="{9BC2AABE-D01C-4254-B6B7-5C2C58923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29" y="409806"/>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isultati immagini per negozi di integratori alimentari a r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896" y="870832"/>
            <a:ext cx="19050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isultati immagini per negozi di integratori alimentari a ro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80" y="629594"/>
            <a:ext cx="32385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magine correl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737" y="2540792"/>
            <a:ext cx="4670940" cy="19065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essun testo alternativo automatico disponibi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930" y="3262182"/>
            <a:ext cx="2728005" cy="27280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isultati immagini per integratori alimentar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8040" y="4474979"/>
            <a:ext cx="3058697" cy="1701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isultati immagini per integratori alimentar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5545" y="4661692"/>
            <a:ext cx="3226229" cy="148944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isultati immagini per canapa lega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5962" y="15213"/>
            <a:ext cx="3987714" cy="199385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634039" y="2229394"/>
            <a:ext cx="3196641" cy="600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rot="20322499">
            <a:off x="642844" y="1634910"/>
            <a:ext cx="10478433" cy="3139321"/>
          </a:xfrm>
          <a:prstGeom prst="rect">
            <a:avLst/>
          </a:prstGeom>
          <a:solidFill>
            <a:srgbClr val="FFFF00"/>
          </a:solidFill>
        </p:spPr>
        <p:txBody>
          <a:bodyPr wrap="square" rtlCol="0">
            <a:spAutoFit/>
          </a:bodyPr>
          <a:lstStyle/>
          <a:p>
            <a:pPr algn="ctr"/>
            <a:r>
              <a:rPr lang="it-IT" sz="6600" dirty="0" smtClean="0">
                <a:solidFill>
                  <a:srgbClr val="FF0000"/>
                </a:solidFill>
              </a:rPr>
              <a:t>Ma è giusto?</a:t>
            </a:r>
            <a:endParaRPr lang="it-IT" sz="6600" dirty="0">
              <a:solidFill>
                <a:srgbClr val="FF0000"/>
              </a:solidFill>
            </a:endParaRPr>
          </a:p>
          <a:p>
            <a:pPr algn="ctr"/>
            <a:r>
              <a:rPr lang="it-IT" sz="6600" dirty="0" smtClean="0">
                <a:solidFill>
                  <a:srgbClr val="FF0000"/>
                </a:solidFill>
              </a:rPr>
              <a:t>Si salvaguarda il paziente?</a:t>
            </a:r>
          </a:p>
        </p:txBody>
      </p:sp>
    </p:spTree>
    <p:extLst>
      <p:ext uri="{BB962C8B-B14F-4D97-AF65-F5344CB8AC3E}">
        <p14:creationId xmlns:p14="http://schemas.microsoft.com/office/powerpoint/2010/main" val="9585451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10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300"/>
                                  </p:stCondLst>
                                  <p:childTnLst>
                                    <p:set>
                                      <p:cBhvr>
                                        <p:cTn id="14" dur="1" fill="hold">
                                          <p:stCondLst>
                                            <p:cond delay="0"/>
                                          </p:stCondLst>
                                        </p:cTn>
                                        <p:tgtEl>
                                          <p:spTgt spid="4104"/>
                                        </p:tgtEl>
                                        <p:attrNameLst>
                                          <p:attrName>style.visibility</p:attrName>
                                        </p:attrNameLst>
                                      </p:cBhvr>
                                      <p:to>
                                        <p:strVal val="visible"/>
                                      </p:to>
                                    </p:set>
                                  </p:childTnLst>
                                </p:cTn>
                              </p:par>
                            </p:childTnLst>
                          </p:cTn>
                        </p:par>
                        <p:par>
                          <p:cTn id="15" fill="hold">
                            <p:stCondLst>
                              <p:cond delay="300"/>
                            </p:stCondLst>
                            <p:childTnLst>
                              <p:par>
                                <p:cTn id="16" presetID="1" presetClass="entr" presetSubtype="0" fill="hold" nodeType="afterEffect">
                                  <p:stCondLst>
                                    <p:cond delay="20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20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700"/>
                            </p:stCondLst>
                            <p:childTnLst>
                              <p:par>
                                <p:cTn id="22" presetID="1" presetClass="entr" presetSubtype="0" fill="hold" nodeType="afterEffect">
                                  <p:stCondLst>
                                    <p:cond delay="200"/>
                                  </p:stCondLst>
                                  <p:childTnLst>
                                    <p:set>
                                      <p:cBhvr>
                                        <p:cTn id="23" dur="1" fill="hold">
                                          <p:stCondLst>
                                            <p:cond delay="0"/>
                                          </p:stCondLst>
                                        </p:cTn>
                                        <p:tgtEl>
                                          <p:spTgt spid="4106"/>
                                        </p:tgtEl>
                                        <p:attrNameLst>
                                          <p:attrName>style.visibility</p:attrName>
                                        </p:attrNameLst>
                                      </p:cBhvr>
                                      <p:to>
                                        <p:strVal val="visible"/>
                                      </p:to>
                                    </p:set>
                                  </p:childTnLst>
                                </p:cTn>
                              </p:par>
                            </p:childTnLst>
                          </p:cTn>
                        </p:par>
                        <p:par>
                          <p:cTn id="24" fill="hold">
                            <p:stCondLst>
                              <p:cond delay="900"/>
                            </p:stCondLst>
                            <p:childTnLst>
                              <p:par>
                                <p:cTn id="25" presetID="1" presetClass="entr" presetSubtype="0" fill="hold" nodeType="afterEffect">
                                  <p:stCondLst>
                                    <p:cond delay="200"/>
                                  </p:stCondLst>
                                  <p:childTnLst>
                                    <p:set>
                                      <p:cBhvr>
                                        <p:cTn id="26" dur="1" fill="hold">
                                          <p:stCondLst>
                                            <p:cond delay="0"/>
                                          </p:stCondLst>
                                        </p:cTn>
                                        <p:tgtEl>
                                          <p:spTgt spid="4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a:t>Gli integratori alimentari sono </a:t>
            </a:r>
            <a:r>
              <a:rPr lang="it-IT" b="1" dirty="0"/>
              <a:t>fonti concentrate di nutrienti </a:t>
            </a:r>
            <a:r>
              <a:rPr lang="it-IT" dirty="0"/>
              <a:t>(cioè minerali e vitamine) o di altre sostanze con effetto nutrizionale o fisiologico, commercializzati </a:t>
            </a:r>
            <a:r>
              <a:rPr lang="it-IT" b="1" dirty="0"/>
              <a:t>sotto forma di "dose" </a:t>
            </a:r>
            <a:r>
              <a:rPr lang="it-IT" dirty="0"/>
              <a:t>(ad es. pillole, compresse, capsule, liquidi a dosi misurate). </a:t>
            </a:r>
            <a:endParaRPr lang="it-IT" dirty="0" smtClean="0"/>
          </a:p>
          <a:p>
            <a:r>
              <a:rPr lang="it-IT" dirty="0"/>
              <a:t>Gli integratori alimentari hanno lo </a:t>
            </a:r>
            <a:r>
              <a:rPr lang="it-IT" b="1" dirty="0"/>
              <a:t>scopo di correggere le carenze </a:t>
            </a:r>
            <a:r>
              <a:rPr lang="it-IT" dirty="0"/>
              <a:t>nutrizionali, mantenere un adeguato apporto di alcuni nutrienti o coadiuvare specifiche funzioni fisiologiche. </a:t>
            </a:r>
            <a:r>
              <a:rPr lang="it-IT" b="1" dirty="0"/>
              <a:t>Non sono medicinali </a:t>
            </a:r>
            <a:r>
              <a:rPr lang="it-IT" dirty="0"/>
              <a:t>e, in quanto tali, </a:t>
            </a:r>
            <a:r>
              <a:rPr lang="it-IT" b="1" dirty="0"/>
              <a:t>non possono esercitare un'azione farmacologica, immunologica o metabolica</a:t>
            </a:r>
            <a:r>
              <a:rPr lang="it-IT" dirty="0"/>
              <a:t>. Pertanto il loro uso non ha lo scopo di trattare o prevenire malattie nell’uomo o di modificarne le funzioni fisiologiche.</a:t>
            </a:r>
          </a:p>
        </p:txBody>
      </p:sp>
      <p:pic>
        <p:nvPicPr>
          <p:cNvPr id="2050" name="Picture 2" descr="Image result for ef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52" y="1577789"/>
            <a:ext cx="1469090" cy="146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325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61964" y="265242"/>
            <a:ext cx="9741763" cy="1807038"/>
          </a:xfrm>
          <a:prstGeom prst="rect">
            <a:avLst/>
          </a:prstGeom>
        </p:spPr>
      </p:pic>
      <p:pic>
        <p:nvPicPr>
          <p:cNvPr id="3" name="Immagine 2"/>
          <p:cNvPicPr>
            <a:picLocks noChangeAspect="1"/>
          </p:cNvPicPr>
          <p:nvPr/>
        </p:nvPicPr>
        <p:blipFill>
          <a:blip r:embed="rId3"/>
          <a:stretch>
            <a:fillRect/>
          </a:stretch>
        </p:blipFill>
        <p:spPr>
          <a:xfrm>
            <a:off x="282663" y="1675996"/>
            <a:ext cx="1537259" cy="760269"/>
          </a:xfrm>
          <a:prstGeom prst="rect">
            <a:avLst/>
          </a:prstGeom>
        </p:spPr>
      </p:pic>
      <p:pic>
        <p:nvPicPr>
          <p:cNvPr id="4" name="Immagine 3"/>
          <p:cNvPicPr>
            <a:picLocks noChangeAspect="1"/>
          </p:cNvPicPr>
          <p:nvPr/>
        </p:nvPicPr>
        <p:blipFill>
          <a:blip r:embed="rId4"/>
          <a:stretch>
            <a:fillRect/>
          </a:stretch>
        </p:blipFill>
        <p:spPr>
          <a:xfrm>
            <a:off x="1961964" y="2192242"/>
            <a:ext cx="9741763" cy="4439918"/>
          </a:xfrm>
          <a:prstGeom prst="rect">
            <a:avLst/>
          </a:prstGeom>
        </p:spPr>
      </p:pic>
      <p:cxnSp>
        <p:nvCxnSpPr>
          <p:cNvPr id="6" name="Connettore 1 5"/>
          <p:cNvCxnSpPr/>
          <p:nvPr/>
        </p:nvCxnSpPr>
        <p:spPr>
          <a:xfrm flipV="1">
            <a:off x="4474346" y="2574524"/>
            <a:ext cx="6294268" cy="266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flipV="1">
            <a:off x="4626746" y="2753557"/>
            <a:ext cx="1170372"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V="1">
            <a:off x="2035946" y="6243961"/>
            <a:ext cx="7258974" cy="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26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smtClean="0"/>
              <a:t>Il caso del riso rosso fermentato</a:t>
            </a:r>
            <a:endParaRPr lang="it-IT" dirty="0"/>
          </a:p>
        </p:txBody>
      </p:sp>
      <p:pic>
        <p:nvPicPr>
          <p:cNvPr id="5124" name="Picture 4" descr="Image result for attenzi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804" y="3618251"/>
            <a:ext cx="3079950" cy="307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516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dccb87bbe52a8c8a66412a417e0be1dc89958f"/>
</p:tagLst>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Filo</Template>
  <TotalTime>1166</TotalTime>
  <Words>1186</Words>
  <Application>Microsoft Office PowerPoint</Application>
  <PresentationFormat>Personalizzato</PresentationFormat>
  <Paragraphs>81</Paragraphs>
  <Slides>20</Slides>
  <Notes>1</Notes>
  <HiddenSlides>1</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Filo</vt:lpstr>
      <vt:lpstr>Presentazione standard di PowerPoint</vt:lpstr>
      <vt:lpstr>Significato del termine Parafarmacia</vt:lpstr>
      <vt:lpstr>Sempre da Wikiopedia sul significato di parafarmacia </vt:lpstr>
      <vt:lpstr>Significato del termine Parafarmacia</vt:lpstr>
      <vt:lpstr>De-listing</vt:lpstr>
      <vt:lpstr>Presentazione standard di PowerPoint</vt:lpstr>
      <vt:lpstr>Presentazione standard di PowerPoint</vt:lpstr>
      <vt:lpstr>Presentazione standard di PowerPoint</vt:lpstr>
      <vt:lpstr>Il caso del riso rosso fermentato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 conclusione c’è un equivoco speculativo legato al luogo ( parafarmacia )</vt:lpstr>
      <vt:lpstr>Cosa fare?</vt:lpstr>
      <vt:lpstr>«…le risposte le do io!»</vt:lpstr>
      <vt:lpstr>Campagna comunicazionale  </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massimo arnese</cp:lastModifiedBy>
  <cp:revision>27</cp:revision>
  <dcterms:created xsi:type="dcterms:W3CDTF">2018-09-19T21:42:35Z</dcterms:created>
  <dcterms:modified xsi:type="dcterms:W3CDTF">2018-10-12T20:51:13Z</dcterms:modified>
</cp:coreProperties>
</file>